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72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</p:sldIdLst>
  <p:sldSz cx="9144000" cy="6858000" type="screen4x3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E7A39D0-ECD1-408A-9465-4610462ED633}" v="2" dt="2020-01-28T09:56:59.402"/>
  </p1510:revLst>
</p1510:revInfo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CADCD8"/>
          </a:solidFill>
        </a:fill>
      </a:tcStyle>
    </a:wholeTbl>
    <a:band2H>
      <a:tcTxStyle/>
      <a:tcStyle>
        <a:tcBdr/>
        <a:fill>
          <a:solidFill>
            <a:srgbClr val="E6EEEC"/>
          </a:solidFill>
        </a:fill>
      </a:tcStyle>
    </a:band2H>
    <a:firstCol>
      <a:tcTxStyle b="on" i="off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3">
              <a:lumOff val="44000"/>
            </a:schemeClr>
          </a:solidFill>
        </a:fill>
      </a:tcStyle>
    </a:wholeTbl>
    <a:band2H>
      <a:tcTxStyle/>
      <a:tcStyle>
        <a:tcBdr/>
        <a:fill>
          <a:solidFill>
            <a:schemeClr val="accent3">
              <a:lumOff val="44000"/>
            </a:schemeClr>
          </a:solidFill>
        </a:fill>
      </a:tcStyle>
    </a:band2H>
    <a:firstCol>
      <a:tcTxStyle b="on" i="off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3">
              <a:lumOff val="44000"/>
            </a:schemeClr>
          </a:solidFill>
        </a:fill>
      </a:tcStyle>
    </a:firstCol>
    <a:lastRow>
      <a:tcTxStyle b="on" i="off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3">
              <a:lumOff val="44000"/>
            </a:schemeClr>
          </a:solidFill>
        </a:fill>
      </a:tcStyle>
    </a:lastRow>
    <a:firstRow>
      <a:tcTxStyle b="on" i="off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3">
              <a:lumOff val="44000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CDD0DD"/>
          </a:solidFill>
        </a:fill>
      </a:tcStyle>
    </a:wholeTbl>
    <a:band2H>
      <a:tcTxStyle/>
      <a:tcStyle>
        <a:tcBdr/>
        <a:fill>
          <a:solidFill>
            <a:srgbClr val="E8E9EF"/>
          </a:solidFill>
        </a:fill>
      </a:tcStyle>
    </a:band2H>
    <a:firstCol>
      <a:tcTxStyle b="on" i="off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chemeClr val="accent3">
              <a:lumOff val="44000"/>
            </a:schemeClr>
          </a:solidFill>
        </a:fill>
      </a:tcStyle>
    </a:band2H>
    <a:firstCol>
      <a:tcTxStyle b="on" i="off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3">
              <a:lumOff val="44000"/>
            </a:schemeClr>
          </a:solidFill>
        </a:fill>
      </a:tcStyle>
    </a:lastRow>
    <a:firstRow>
      <a:tcTxStyle b="on" i="off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chemeClr val="accent3">
              <a:lumOff val="44000"/>
            </a:schemeClr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3" d="100"/>
          <a:sy n="113" d="100"/>
        </p:scale>
        <p:origin x="155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oritz Gimpel-Henning" userId="f79543f5d8e2653f" providerId="LiveId" clId="{DE7A39D0-ECD1-408A-9465-4610462ED633}"/>
    <pc:docChg chg="custSel addSld modSld">
      <pc:chgData name="Moritz Gimpel-Henning" userId="f79543f5d8e2653f" providerId="LiveId" clId="{DE7A39D0-ECD1-408A-9465-4610462ED633}" dt="2020-01-28T10:10:54.121" v="357" actId="27636"/>
      <pc:docMkLst>
        <pc:docMk/>
      </pc:docMkLst>
      <pc:sldChg chg="modSp">
        <pc:chgData name="Moritz Gimpel-Henning" userId="f79543f5d8e2653f" providerId="LiveId" clId="{DE7A39D0-ECD1-408A-9465-4610462ED633}" dt="2020-01-28T10:10:54.121" v="357" actId="27636"/>
        <pc:sldMkLst>
          <pc:docMk/>
          <pc:sldMk cId="0" sldId="263"/>
        </pc:sldMkLst>
        <pc:spChg chg="mod">
          <ac:chgData name="Moritz Gimpel-Henning" userId="f79543f5d8e2653f" providerId="LiveId" clId="{DE7A39D0-ECD1-408A-9465-4610462ED633}" dt="2020-01-28T09:38:38.130" v="4"/>
          <ac:spMkLst>
            <pc:docMk/>
            <pc:sldMk cId="0" sldId="263"/>
            <ac:spMk id="181" creationId="{00000000-0000-0000-0000-000000000000}"/>
          </ac:spMkLst>
        </pc:spChg>
        <pc:spChg chg="mod">
          <ac:chgData name="Moritz Gimpel-Henning" userId="f79543f5d8e2653f" providerId="LiveId" clId="{DE7A39D0-ECD1-408A-9465-4610462ED633}" dt="2020-01-28T10:10:54.121" v="357" actId="27636"/>
          <ac:spMkLst>
            <pc:docMk/>
            <pc:sldMk cId="0" sldId="263"/>
            <ac:spMk id="182" creationId="{00000000-0000-0000-0000-000000000000}"/>
          </ac:spMkLst>
        </pc:spChg>
        <pc:spChg chg="mod">
          <ac:chgData name="Moritz Gimpel-Henning" userId="f79543f5d8e2653f" providerId="LiveId" clId="{DE7A39D0-ECD1-408A-9465-4610462ED633}" dt="2020-01-28T09:38:25.656" v="3"/>
          <ac:spMkLst>
            <pc:docMk/>
            <pc:sldMk cId="0" sldId="263"/>
            <ac:spMk id="184" creationId="{00000000-0000-0000-0000-000000000000}"/>
          </ac:spMkLst>
        </pc:spChg>
      </pc:sldChg>
      <pc:sldChg chg="modSp add">
        <pc:chgData name="Moritz Gimpel-Henning" userId="f79543f5d8e2653f" providerId="LiveId" clId="{DE7A39D0-ECD1-408A-9465-4610462ED633}" dt="2020-01-28T09:57:52.876" v="131" actId="20577"/>
        <pc:sldMkLst>
          <pc:docMk/>
          <pc:sldMk cId="2570222448" sldId="272"/>
        </pc:sldMkLst>
        <pc:spChg chg="mod">
          <ac:chgData name="Moritz Gimpel-Henning" userId="f79543f5d8e2653f" providerId="LiveId" clId="{DE7A39D0-ECD1-408A-9465-4610462ED633}" dt="2020-01-28T09:57:04.661" v="52" actId="20577"/>
          <ac:spMkLst>
            <pc:docMk/>
            <pc:sldMk cId="2570222448" sldId="272"/>
            <ac:spMk id="2" creationId="{C1A2A302-2BD7-45F4-BCA9-52997D80FB3B}"/>
          </ac:spMkLst>
        </pc:spChg>
        <pc:spChg chg="mod">
          <ac:chgData name="Moritz Gimpel-Henning" userId="f79543f5d8e2653f" providerId="LiveId" clId="{DE7A39D0-ECD1-408A-9465-4610462ED633}" dt="2020-01-28T09:57:52.876" v="131" actId="20577"/>
          <ac:spMkLst>
            <pc:docMk/>
            <pc:sldMk cId="2570222448" sldId="272"/>
            <ac:spMk id="3" creationId="{1A870EE4-436B-408F-A131-97C5FAC6BA41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09" name="Shape 10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spcBef>
        <a:spcPts val="400"/>
      </a:spcBef>
      <a:defRPr sz="1200">
        <a:latin typeface="+mn-lt"/>
        <a:ea typeface="+mn-ea"/>
        <a:cs typeface="+mn-cs"/>
        <a:sym typeface="Arial"/>
      </a:defRPr>
    </a:lvl1pPr>
    <a:lvl2pPr indent="2286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2pPr>
    <a:lvl3pPr indent="4572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3pPr>
    <a:lvl4pPr indent="6858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4pPr>
    <a:lvl5pPr indent="9144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5pPr>
    <a:lvl6pPr indent="11430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6pPr>
    <a:lvl7pPr indent="13716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7pPr>
    <a:lvl8pPr indent="16002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8pPr>
    <a:lvl9pPr indent="18288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3" descr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7625" y="333375"/>
            <a:ext cx="1076325" cy="496888"/>
          </a:xfrm>
          <a:prstGeom prst="rect">
            <a:avLst/>
          </a:prstGeom>
          <a:ln w="12700">
            <a:miter lim="400000"/>
          </a:ln>
        </p:spPr>
      </p:pic>
      <p:pic>
        <p:nvPicPr>
          <p:cNvPr id="14" name="Grafik 4" descr="Grafi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150" y="333375"/>
            <a:ext cx="647373" cy="541338"/>
          </a:xfrm>
          <a:prstGeom prst="rect">
            <a:avLst/>
          </a:prstGeom>
          <a:ln w="12700">
            <a:miter lim="400000"/>
          </a:ln>
        </p:spPr>
      </p:pic>
      <p:pic>
        <p:nvPicPr>
          <p:cNvPr id="15" name="Picture 15" descr="Picture 15"/>
          <p:cNvPicPr>
            <a:picLocks noChangeAspect="1"/>
          </p:cNvPicPr>
          <p:nvPr/>
        </p:nvPicPr>
        <p:blipFill>
          <a:blip r:embed="rId4"/>
          <a:srcRect b="35362"/>
          <a:stretch>
            <a:fillRect/>
          </a:stretch>
        </p:blipFill>
        <p:spPr>
          <a:xfrm>
            <a:off x="0" y="2997200"/>
            <a:ext cx="9144000" cy="3455988"/>
          </a:xfrm>
          <a:prstGeom prst="rect">
            <a:avLst/>
          </a:prstGeom>
          <a:ln w="12700">
            <a:miter lim="400000"/>
          </a:ln>
        </p:spPr>
      </p:pic>
      <p:pic>
        <p:nvPicPr>
          <p:cNvPr id="16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-3175"/>
            <a:ext cx="9144000" cy="6870700"/>
          </a:xfrm>
          <a:prstGeom prst="rect">
            <a:avLst/>
          </a:prstGeom>
          <a:ln w="12700">
            <a:miter lim="400000"/>
          </a:ln>
        </p:spPr>
      </p:pic>
      <p:sp>
        <p:nvSpPr>
          <p:cNvPr id="17" name="Text Box 14"/>
          <p:cNvSpPr txBox="1"/>
          <p:nvPr/>
        </p:nvSpPr>
        <p:spPr>
          <a:xfrm>
            <a:off x="396875" y="6475412"/>
            <a:ext cx="3670300" cy="2252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>
              <a:defRPr sz="800"/>
            </a:pPr>
            <a:r>
              <a:t>KIT – Universität des Landes Baden-Württemberg und</a:t>
            </a:r>
          </a:p>
          <a:p>
            <a:pPr>
              <a:defRPr sz="800"/>
            </a:pPr>
            <a:r>
              <a:t>nationales Großforschungszentrum in der Helmholtz-Gemeinschaft</a:t>
            </a:r>
          </a:p>
        </p:txBody>
      </p:sp>
      <p:sp>
        <p:nvSpPr>
          <p:cNvPr id="18" name="Text Box 21"/>
          <p:cNvSpPr txBox="1"/>
          <p:nvPr/>
        </p:nvSpPr>
        <p:spPr>
          <a:xfrm>
            <a:off x="385763" y="3375515"/>
            <a:ext cx="4537076" cy="1355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000">
                <a:solidFill>
                  <a:schemeClr val="accent3">
                    <a:lumOff val="44000"/>
                  </a:schemeClr>
                </a:solidFill>
              </a:defRPr>
            </a:lvl1pPr>
          </a:lstStyle>
          <a:p>
            <a:r>
              <a:t>Institut für Organische Chemie – Seminar zum Fortgeschrittenenpraktikum</a:t>
            </a:r>
          </a:p>
        </p:txBody>
      </p:sp>
      <p:sp>
        <p:nvSpPr>
          <p:cNvPr id="19" name="Text Box 14"/>
          <p:cNvSpPr txBox="1"/>
          <p:nvPr/>
        </p:nvSpPr>
        <p:spPr>
          <a:xfrm>
            <a:off x="7318375" y="6497637"/>
            <a:ext cx="1727200" cy="221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algn="r">
              <a:defRPr sz="1600" b="1">
                <a:solidFill>
                  <a:schemeClr val="accent3">
                    <a:lumOff val="44000"/>
                  </a:schemeClr>
                </a:solidFill>
              </a:defRPr>
            </a:lvl1pPr>
          </a:lstStyle>
          <a:p>
            <a:r>
              <a:t>www.kit.edu</a:t>
            </a:r>
          </a:p>
        </p:txBody>
      </p:sp>
      <p:pic>
        <p:nvPicPr>
          <p:cNvPr id="20" name="Picture 11" descr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288" y="333375"/>
            <a:ext cx="1619251" cy="747713"/>
          </a:xfrm>
          <a:prstGeom prst="rect">
            <a:avLst/>
          </a:prstGeom>
          <a:ln w="12700">
            <a:miter lim="400000"/>
          </a:ln>
        </p:spPr>
      </p:pic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xfrm>
            <a:off x="395288" y="1268412"/>
            <a:ext cx="8389937" cy="649288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defRPr sz="2600"/>
            </a:lvl1pPr>
          </a:lstStyle>
          <a:p>
            <a:r>
              <a:t>Title Text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96875" y="2232025"/>
            <a:ext cx="8370889" cy="620713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None/>
              <a:defRPr sz="1800" b="1"/>
            </a:lvl1pPr>
            <a:lvl2pPr marL="714375" indent="-257175">
              <a:spcBef>
                <a:spcPts val="0"/>
              </a:spcBef>
              <a:buBlip>
                <a:blip r:embed="rId6"/>
              </a:buBlip>
              <a:defRPr sz="1800" b="1"/>
            </a:lvl2pPr>
            <a:lvl3pPr marL="1085850" indent="-171450">
              <a:spcBef>
                <a:spcPts val="0"/>
              </a:spcBef>
              <a:buBlip>
                <a:blip r:embed="rId6"/>
              </a:buBlip>
              <a:defRPr sz="1800" b="1"/>
            </a:lvl3pPr>
            <a:lvl4pPr marL="1628775" indent="-257175">
              <a:spcBef>
                <a:spcPts val="0"/>
              </a:spcBef>
              <a:buBlip>
                <a:blip r:embed="rId6"/>
              </a:buBlip>
              <a:defRPr sz="1800" b="1"/>
            </a:lvl4pPr>
            <a:lvl5pPr marL="2122714" indent="-293914">
              <a:spcBef>
                <a:spcPts val="0"/>
              </a:spcBef>
              <a:buBlip>
                <a:blip r:embed="rId6"/>
              </a:buBlip>
              <a:defRPr sz="1800" b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722312" y="2906713"/>
            <a:ext cx="7772401" cy="1500188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400"/>
              </a:spcBef>
              <a:buSzTx/>
              <a:buNone/>
              <a:defRPr sz="2000"/>
            </a:lvl1pPr>
            <a:lvl2pPr marL="0" indent="457200">
              <a:spcBef>
                <a:spcPts val="400"/>
              </a:spcBef>
              <a:buSzTx/>
              <a:buNone/>
              <a:defRPr sz="2000"/>
            </a:lvl2pPr>
            <a:lvl3pPr marL="0" indent="914400">
              <a:spcBef>
                <a:spcPts val="400"/>
              </a:spcBef>
              <a:buSzTx/>
              <a:buNone/>
              <a:defRPr sz="2000"/>
            </a:lvl3pPr>
            <a:lvl4pPr marL="0" indent="1371600">
              <a:spcBef>
                <a:spcPts val="400"/>
              </a:spcBef>
              <a:buSzTx/>
              <a:buNone/>
              <a:defRPr sz="2000"/>
            </a:lvl4pPr>
            <a:lvl5pPr marL="0" indent="1828800">
              <a:spcBef>
                <a:spcPts val="400"/>
              </a:spcBef>
              <a:buSzTx/>
              <a:buNone/>
              <a:defRPr sz="2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Title Text"/>
          <p:cNvSpPr txBox="1">
            <a:spLocks noGrp="1"/>
          </p:cNvSpPr>
          <p:nvPr>
            <p:ph type="title"/>
          </p:nvPr>
        </p:nvSpPr>
        <p:spPr>
          <a:xfrm>
            <a:off x="1403648" y="333375"/>
            <a:ext cx="5898852" cy="561975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xfrm>
            <a:off x="1403648" y="333375"/>
            <a:ext cx="5898852" cy="561975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392113" y="1198562"/>
            <a:ext cx="4102101" cy="4894264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buBlip>
                <a:blip r:embed="rId2"/>
              </a:buBlip>
              <a:defRPr sz="2800"/>
            </a:lvl1pPr>
            <a:lvl2pPr marL="790575" indent="-333375">
              <a:spcBef>
                <a:spcPts val="600"/>
              </a:spcBef>
              <a:buBlip>
                <a:blip r:embed="rId2"/>
              </a:buBlip>
              <a:defRPr sz="2800"/>
            </a:lvl2pPr>
            <a:lvl3pPr marL="1234439" indent="-320039">
              <a:spcBef>
                <a:spcPts val="600"/>
              </a:spcBef>
              <a:buBlip>
                <a:blip r:embed="rId2"/>
              </a:buBlip>
              <a:defRPr sz="2800"/>
            </a:lvl3pPr>
            <a:lvl4pPr marL="1727200" indent="-355600">
              <a:spcBef>
                <a:spcPts val="600"/>
              </a:spcBef>
              <a:buBlip>
                <a:blip r:embed="rId2"/>
              </a:buBlip>
              <a:defRPr sz="2800"/>
            </a:lvl4pPr>
            <a:lvl5pPr marL="2184400" indent="-355600">
              <a:spcBef>
                <a:spcPts val="600"/>
              </a:spcBef>
              <a:buBlip>
                <a:blip r:embed="rId2"/>
              </a:buBlip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Picture 13" descr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7625" y="333375"/>
            <a:ext cx="1076325" cy="496888"/>
          </a:xfrm>
          <a:prstGeom prst="rect">
            <a:avLst/>
          </a:prstGeom>
          <a:ln w="12700">
            <a:miter lim="400000"/>
          </a:ln>
        </p:spPr>
      </p:pic>
      <p:pic>
        <p:nvPicPr>
          <p:cNvPr id="58" name="Grafik 4" descr="Grafi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150" y="333375"/>
            <a:ext cx="647373" cy="541338"/>
          </a:xfrm>
          <a:prstGeom prst="rect">
            <a:avLst/>
          </a:prstGeom>
          <a:ln w="12700">
            <a:miter lim="400000"/>
          </a:ln>
        </p:spPr>
      </p:pic>
      <p:sp>
        <p:nvSpPr>
          <p:cNvPr id="59" name="Title Text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57200" y="1535112"/>
            <a:ext cx="4040188" cy="639763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None/>
              <a:defRPr b="1"/>
            </a:lvl1pPr>
            <a:lvl2pPr marL="0" indent="457200">
              <a:buSzTx/>
              <a:buNone/>
              <a:defRPr b="1"/>
            </a:lvl2pPr>
            <a:lvl3pPr marL="0" indent="914400">
              <a:buSzTx/>
              <a:buNone/>
              <a:defRPr b="1"/>
            </a:lvl3pPr>
            <a:lvl4pPr marL="0" indent="1371600">
              <a:buSzTx/>
              <a:buNone/>
              <a:defRPr b="1"/>
            </a:lvl4pPr>
            <a:lvl5pPr marL="0" indent="1828800">
              <a:buSzTx/>
              <a:buNone/>
              <a:defRPr b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1" name="Textplatzhalter 4"/>
          <p:cNvSpPr>
            <a:spLocks noGrp="1"/>
          </p:cNvSpPr>
          <p:nvPr>
            <p:ph type="body" sz="quarter" idx="13"/>
          </p:nvPr>
        </p:nvSpPr>
        <p:spPr>
          <a:xfrm>
            <a:off x="4645025" y="1535112"/>
            <a:ext cx="4041775" cy="639763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None/>
              <a:defRPr b="1"/>
            </a:pPr>
            <a:endParaRPr/>
          </a:p>
        </p:txBody>
      </p:sp>
      <p:sp>
        <p:nvSpPr>
          <p:cNvPr id="6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itle Text"/>
          <p:cNvSpPr txBox="1">
            <a:spLocks noGrp="1"/>
          </p:cNvSpPr>
          <p:nvPr>
            <p:ph type="title"/>
          </p:nvPr>
        </p:nvSpPr>
        <p:spPr>
          <a:xfrm>
            <a:off x="1403648" y="333375"/>
            <a:ext cx="5898852" cy="561975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7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  <p:sp>
        <p:nvSpPr>
          <p:cNvPr id="78" name="Title Text"/>
          <p:cNvSpPr txBox="1">
            <a:spLocks noGrp="1"/>
          </p:cNvSpPr>
          <p:nvPr>
            <p:ph type="title"/>
          </p:nvPr>
        </p:nvSpPr>
        <p:spPr>
          <a:xfrm>
            <a:off x="1403648" y="333375"/>
            <a:ext cx="5898852" cy="561975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Picture 13" descr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7625" y="333375"/>
            <a:ext cx="1076325" cy="496888"/>
          </a:xfrm>
          <a:prstGeom prst="rect">
            <a:avLst/>
          </a:prstGeom>
          <a:ln w="12700">
            <a:miter lim="400000"/>
          </a:ln>
        </p:spPr>
      </p:pic>
      <p:pic>
        <p:nvPicPr>
          <p:cNvPr id="86" name="Grafik 4" descr="Grafi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150" y="333375"/>
            <a:ext cx="647373" cy="541338"/>
          </a:xfrm>
          <a:prstGeom prst="rect">
            <a:avLst/>
          </a:prstGeom>
          <a:ln w="12700">
            <a:miter lim="400000"/>
          </a:ln>
        </p:spPr>
      </p:pic>
      <p:sp>
        <p:nvSpPr>
          <p:cNvPr id="87" name="Title Text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4" cy="116205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t>Title Text</a:t>
            </a:r>
          </a:p>
        </p:txBody>
      </p:sp>
      <p:sp>
        <p:nvSpPr>
          <p:cNvPr id="88" name="Body Level One…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spcBef>
                <a:spcPts val="700"/>
              </a:spcBef>
              <a:buBlip>
                <a:blip r:embed="rId4"/>
              </a:buBlip>
              <a:defRPr sz="3200"/>
            </a:lvl1pPr>
            <a:lvl2pPr marL="783771" indent="-326571">
              <a:spcBef>
                <a:spcPts val="700"/>
              </a:spcBef>
              <a:buBlip>
                <a:blip r:embed="rId4"/>
              </a:buBlip>
              <a:defRPr sz="3200"/>
            </a:lvl2pPr>
            <a:lvl3pPr marL="1219200" indent="-304800">
              <a:spcBef>
                <a:spcPts val="700"/>
              </a:spcBef>
              <a:buBlip>
                <a:blip r:embed="rId4"/>
              </a:buBlip>
              <a:defRPr sz="3200"/>
            </a:lvl3pPr>
            <a:lvl4pPr marL="1737360" indent="-365760">
              <a:spcBef>
                <a:spcPts val="700"/>
              </a:spcBef>
              <a:buBlip>
                <a:blip r:embed="rId4"/>
              </a:buBlip>
              <a:defRPr sz="3200"/>
            </a:lvl4pPr>
            <a:lvl5pPr marL="2194560" indent="-365760">
              <a:spcBef>
                <a:spcPts val="700"/>
              </a:spcBef>
              <a:buBlip>
                <a:blip r:embed="rId4"/>
              </a:buBlip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9" name="Textplatzhalter 3"/>
          <p:cNvSpPr>
            <a:spLocks noGrp="1"/>
          </p:cNvSpPr>
          <p:nvPr>
            <p:ph type="body" sz="half" idx="13"/>
          </p:nvPr>
        </p:nvSpPr>
        <p:spPr>
          <a:xfrm>
            <a:off x="457199" y="1435100"/>
            <a:ext cx="3008315" cy="4691063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300"/>
              </a:spcBef>
              <a:buSzTx/>
              <a:buNone/>
              <a:defRPr sz="1400"/>
            </a:pPr>
            <a:endParaRPr/>
          </a:p>
        </p:txBody>
      </p:sp>
      <p:sp>
        <p:nvSpPr>
          <p:cNvPr id="9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Picture 13" descr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7625" y="333375"/>
            <a:ext cx="1076325" cy="496888"/>
          </a:xfrm>
          <a:prstGeom prst="rect">
            <a:avLst/>
          </a:prstGeom>
          <a:ln w="12700">
            <a:miter lim="400000"/>
          </a:ln>
        </p:spPr>
      </p:pic>
      <p:pic>
        <p:nvPicPr>
          <p:cNvPr id="98" name="Grafik 4" descr="Grafi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150" y="333375"/>
            <a:ext cx="647373" cy="541338"/>
          </a:xfrm>
          <a:prstGeom prst="rect">
            <a:avLst/>
          </a:prstGeom>
          <a:ln w="12700">
            <a:miter lim="400000"/>
          </a:ln>
        </p:spPr>
      </p:pic>
      <p:sp>
        <p:nvSpPr>
          <p:cNvPr id="99" name="Title Text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1" cy="566738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t>Title Text</a:t>
            </a:r>
          </a:p>
        </p:txBody>
      </p:sp>
      <p:sp>
        <p:nvSpPr>
          <p:cNvPr id="100" name="Bildplatzhalter 2"/>
          <p:cNvSpPr>
            <a:spLocks noGrp="1"/>
          </p:cNvSpPr>
          <p:nvPr>
            <p:ph type="pic" sz="half" idx="13"/>
          </p:nvPr>
        </p:nvSpPr>
        <p:spPr>
          <a:xfrm>
            <a:off x="1792288" y="612775"/>
            <a:ext cx="5486401" cy="4114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0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792288" y="5367337"/>
            <a:ext cx="5486401" cy="804863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300"/>
              </a:spcBef>
              <a:buSzTx/>
              <a:buNone/>
              <a:defRPr sz="1400"/>
            </a:lvl1pPr>
            <a:lvl2pPr marL="0" indent="457200">
              <a:spcBef>
                <a:spcPts val="300"/>
              </a:spcBef>
              <a:buSzTx/>
              <a:buNone/>
              <a:defRPr sz="1400"/>
            </a:lvl2pPr>
            <a:lvl3pPr marL="0" indent="914400">
              <a:spcBef>
                <a:spcPts val="300"/>
              </a:spcBef>
              <a:buSzTx/>
              <a:buNone/>
              <a:defRPr sz="1400"/>
            </a:lvl3pPr>
            <a:lvl4pPr marL="0" indent="1371600">
              <a:spcBef>
                <a:spcPts val="300"/>
              </a:spcBef>
              <a:buSzTx/>
              <a:buNone/>
              <a:defRPr sz="1400"/>
            </a:lvl4pPr>
            <a:lvl5pPr marL="0" indent="1828800">
              <a:spcBef>
                <a:spcPts val="300"/>
              </a:spcBef>
              <a:buSzTx/>
              <a:buNone/>
              <a:defRPr sz="1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Off val="4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3" descr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667625" y="333375"/>
            <a:ext cx="1076325" cy="496888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Grafik 4" descr="Grafik 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91150" y="333375"/>
            <a:ext cx="647373" cy="541338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Title Text"/>
          <p:cNvSpPr txBox="1">
            <a:spLocks noGrp="1"/>
          </p:cNvSpPr>
          <p:nvPr>
            <p:ph type="title"/>
          </p:nvPr>
        </p:nvSpPr>
        <p:spPr>
          <a:xfrm>
            <a:off x="1187624" y="333375"/>
            <a:ext cx="6114876" cy="5619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b">
            <a:normAutofit/>
          </a:bodyPr>
          <a:lstStyle/>
          <a:p>
            <a:r>
              <a:t>Title Text</a:t>
            </a:r>
          </a:p>
        </p:txBody>
      </p:sp>
      <p:sp>
        <p:nvSpPr>
          <p:cNvPr id="5" name="Body Level One…"/>
          <p:cNvSpPr txBox="1">
            <a:spLocks noGrp="1"/>
          </p:cNvSpPr>
          <p:nvPr>
            <p:ph type="body" idx="1"/>
          </p:nvPr>
        </p:nvSpPr>
        <p:spPr>
          <a:xfrm>
            <a:off x="392113" y="1198562"/>
            <a:ext cx="8356601" cy="48942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buBlip>
                <a:blip r:embed="rId13"/>
              </a:buBlip>
            </a:lvl1pPr>
            <a:lvl2pPr>
              <a:buBlip>
                <a:blip r:embed="rId13"/>
              </a:buBlip>
            </a:lvl2pPr>
            <a:lvl3pPr>
              <a:buBlip>
                <a:blip r:embed="rId13"/>
              </a:buBlip>
            </a:lvl3pPr>
            <a:lvl4pPr>
              <a:buBlip>
                <a:blip r:embed="rId13"/>
              </a:buBlip>
            </a:lvl4pPr>
            <a:lvl5pPr>
              <a:buBlip>
                <a:blip r:embed="rId13"/>
              </a:buBlip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241694" y="6406785"/>
            <a:ext cx="273657" cy="264255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ransition spd="med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4572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914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1371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18288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9pPr>
    </p:titleStyle>
    <p:bodyStyle>
      <a:lvl1pPr marL="342900" marR="0" indent="-342900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70000"/>
        <a:buFontTx/>
        <a:buBlip>
          <a:blip r:embed="rId13"/>
        </a:buBlip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1pPr>
      <a:lvl2pPr marL="800100" marR="0" indent="-342900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60000"/>
        <a:buFontTx/>
        <a:buBlip>
          <a:blip r:embed="rId13"/>
        </a:buBlip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2pPr>
      <a:lvl3pPr marL="1143000" marR="0" indent="-228600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60000"/>
        <a:buFontTx/>
        <a:buBlip>
          <a:blip r:embed="rId13"/>
        </a:buBlip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3pPr>
      <a:lvl4pPr marL="1714500" marR="0" indent="-342900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60000"/>
        <a:buFontTx/>
        <a:buBlip>
          <a:blip r:embed="rId13"/>
        </a:buBlip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4pPr>
      <a:lvl5pPr marL="2220685" marR="0" indent="-391885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60000"/>
        <a:buFontTx/>
        <a:buBlip>
          <a:blip r:embed="rId13"/>
        </a:buBlip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5pPr>
      <a:lvl6pPr marL="2677885" marR="0" indent="-391885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60000"/>
        <a:buFontTx/>
        <a:buBlip>
          <a:blip r:embed="rId13"/>
        </a:buBlip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6pPr>
      <a:lvl7pPr marL="3135085" marR="0" indent="-391885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60000"/>
        <a:buFontTx/>
        <a:buBlip>
          <a:blip r:embed="rId13"/>
        </a:buBlip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7pPr>
      <a:lvl8pPr marL="3592285" marR="0" indent="-391885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60000"/>
        <a:buFontTx/>
        <a:buBlip>
          <a:blip r:embed="rId13"/>
        </a:buBlip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8pPr>
      <a:lvl9pPr marL="4049485" marR="0" indent="-391885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60000"/>
        <a:buFontTx/>
        <a:buBlip>
          <a:blip r:embed="rId13"/>
        </a:buBlip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n.wikipedia.org/wiki/Vanadium_redox_battery#/media/File:Redox_Flow_Battery.jpg" TargetMode="Externa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e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Textplatzhalter 2"/>
          <p:cNvSpPr txBox="1">
            <a:spLocks noGrp="1"/>
          </p:cNvSpPr>
          <p:nvPr>
            <p:ph type="body" sz="quarter" idx="1"/>
          </p:nvPr>
        </p:nvSpPr>
        <p:spPr>
          <a:xfrm>
            <a:off x="685800" y="1124744"/>
            <a:ext cx="7772400" cy="1500188"/>
          </a:xfrm>
          <a:prstGeom prst="rect">
            <a:avLst/>
          </a:prstGeom>
        </p:spPr>
        <p:txBody>
          <a:bodyPr/>
          <a:lstStyle>
            <a:lvl1pPr algn="ctr">
              <a:spcBef>
                <a:spcPts val="900"/>
              </a:spcBef>
              <a:defRPr sz="4000" b="1"/>
            </a:lvl1pPr>
          </a:lstStyle>
          <a:p>
            <a:r>
              <a:t>Utilizing unused renewable energy</a:t>
            </a:r>
          </a:p>
        </p:txBody>
      </p:sp>
      <p:pic>
        <p:nvPicPr>
          <p:cNvPr id="112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7967" y="2924943"/>
            <a:ext cx="5148066" cy="2674135"/>
          </a:xfrm>
          <a:prstGeom prst="rect">
            <a:avLst/>
          </a:prstGeom>
          <a:ln w="12700">
            <a:miter lim="400000"/>
          </a:ln>
        </p:spPr>
      </p:pic>
      <p:pic>
        <p:nvPicPr>
          <p:cNvPr id="113" name="Grafik 4" descr="Grafi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586" y="186422"/>
            <a:ext cx="866429" cy="72451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Fußzeilenplatzhalter 5"/>
          <p:cNvSpPr txBox="1"/>
          <p:nvPr/>
        </p:nvSpPr>
        <p:spPr>
          <a:xfrm>
            <a:off x="411741" y="6357572"/>
            <a:ext cx="2994662" cy="442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r>
              <a:t>Rocket Science // Moritz, Kai, Annabelle, Lennart, Christian</a:t>
            </a:r>
          </a:p>
        </p:txBody>
      </p:sp>
      <p:sp>
        <p:nvSpPr>
          <p:cNvPr id="187" name="Titel 1"/>
          <p:cNvSpPr txBox="1">
            <a:spLocks noGrp="1"/>
          </p:cNvSpPr>
          <p:nvPr>
            <p:ph type="title"/>
          </p:nvPr>
        </p:nvSpPr>
        <p:spPr>
          <a:xfrm>
            <a:off x="1403648" y="333375"/>
            <a:ext cx="5898852" cy="561975"/>
          </a:xfrm>
          <a:prstGeom prst="rect">
            <a:avLst/>
          </a:prstGeom>
        </p:spPr>
        <p:txBody>
          <a:bodyPr/>
          <a:lstStyle/>
          <a:p>
            <a:r>
              <a:t>Pumped storage hydropower</a:t>
            </a:r>
          </a:p>
        </p:txBody>
      </p:sp>
      <p:pic>
        <p:nvPicPr>
          <p:cNvPr id="188" name="Inhaltsplatzhalter 7" descr="Inhaltsplatzhalter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715" y="1268759"/>
            <a:ext cx="8297396" cy="4753869"/>
          </a:xfrm>
          <a:prstGeom prst="rect">
            <a:avLst/>
          </a:prstGeom>
          <a:ln w="12700">
            <a:miter lim="400000"/>
          </a:ln>
        </p:spPr>
      </p:pic>
      <p:pic>
        <p:nvPicPr>
          <p:cNvPr id="189" name="Grafik 4" descr="Grafi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586" y="186422"/>
            <a:ext cx="866429" cy="724514"/>
          </a:xfrm>
          <a:prstGeom prst="rect">
            <a:avLst/>
          </a:prstGeom>
          <a:ln w="12700">
            <a:miter lim="400000"/>
          </a:ln>
        </p:spPr>
      </p:pic>
      <p:sp>
        <p:nvSpPr>
          <p:cNvPr id="190" name="Foliennummernplatzhalter 6"/>
          <p:cNvSpPr txBox="1">
            <a:spLocks noGrp="1"/>
          </p:cNvSpPr>
          <p:nvPr>
            <p:ph type="sldNum" sz="quarter" idx="2"/>
          </p:nvPr>
        </p:nvSpPr>
        <p:spPr>
          <a:xfrm>
            <a:off x="8326452" y="6406785"/>
            <a:ext cx="188899" cy="26425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10</a:t>
            </a:fld>
            <a:endParaRPr/>
          </a:p>
        </p:txBody>
      </p:sp>
      <p:sp>
        <p:nvSpPr>
          <p:cNvPr id="191" name="Textfeld 2"/>
          <p:cNvSpPr txBox="1"/>
          <p:nvPr/>
        </p:nvSpPr>
        <p:spPr>
          <a:xfrm>
            <a:off x="947965" y="6018977"/>
            <a:ext cx="7280414" cy="239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/>
            </a:lvl1pPr>
          </a:lstStyle>
          <a:p>
            <a:r>
              <a:t>Source: https://en.wikipedia.org/wiki/Pumped-storage_hydroelectricity</a:t>
            </a: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Lifecycle 20 to 50 years…"/>
          <p:cNvSpPr txBox="1">
            <a:spLocks noGrp="1"/>
          </p:cNvSpPr>
          <p:nvPr>
            <p:ph type="body" idx="1"/>
          </p:nvPr>
        </p:nvSpPr>
        <p:spPr>
          <a:xfrm>
            <a:off x="392113" y="1198562"/>
            <a:ext cx="6634262" cy="4894264"/>
          </a:xfrm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Lifecycle 20 to 50 years</a:t>
            </a:r>
          </a:p>
          <a:p>
            <a:pPr>
              <a:buBlip>
                <a:blip r:embed="rId2"/>
              </a:buBlip>
            </a:pPr>
            <a:r>
              <a:t>Issue: Suitable terrain</a:t>
            </a:r>
          </a:p>
          <a:p>
            <a:pPr marL="800100" lvl="1" indent="-342900">
              <a:buSzPct val="70000"/>
              <a:buBlip>
                <a:blip r:embed="rId2"/>
              </a:buBlip>
            </a:pPr>
            <a:r>
              <a:t>Elevation</a:t>
            </a:r>
          </a:p>
          <a:p>
            <a:pPr marL="800100" lvl="1" indent="-342900">
              <a:buSzPct val="70000"/>
              <a:buBlip>
                <a:blip r:embed="rId2"/>
              </a:buBlip>
            </a:pPr>
            <a:r>
              <a:t>Water availability</a:t>
            </a:r>
          </a:p>
          <a:p>
            <a:pPr>
              <a:buBlip>
                <a:blip r:embed="rId2"/>
              </a:buBlip>
            </a:pPr>
            <a:r>
              <a:t>New technology</a:t>
            </a:r>
          </a:p>
        </p:txBody>
      </p:sp>
      <p:sp>
        <p:nvSpPr>
          <p:cNvPr id="19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11</a:t>
            </a:fld>
            <a:endParaRPr/>
          </a:p>
        </p:txBody>
      </p:sp>
      <p:sp>
        <p:nvSpPr>
          <p:cNvPr id="195" name="Pumped storage hydropowe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Pumped storage hydropower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Fußzeilenplatzhalter 6"/>
          <p:cNvSpPr txBox="1"/>
          <p:nvPr/>
        </p:nvSpPr>
        <p:spPr>
          <a:xfrm>
            <a:off x="411741" y="6357572"/>
            <a:ext cx="2994662" cy="442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r>
              <a:t>Rocket Science // Moritz, Kai, Annabelle, Lennart, Christian</a:t>
            </a:r>
          </a:p>
        </p:txBody>
      </p:sp>
      <p:sp>
        <p:nvSpPr>
          <p:cNvPr id="198" name="Titel 1"/>
          <p:cNvSpPr txBox="1">
            <a:spLocks noGrp="1"/>
          </p:cNvSpPr>
          <p:nvPr>
            <p:ph type="title"/>
          </p:nvPr>
        </p:nvSpPr>
        <p:spPr>
          <a:xfrm>
            <a:off x="1403648" y="333375"/>
            <a:ext cx="5898852" cy="561975"/>
          </a:xfrm>
          <a:prstGeom prst="rect">
            <a:avLst/>
          </a:prstGeom>
        </p:spPr>
        <p:txBody>
          <a:bodyPr/>
          <a:lstStyle/>
          <a:p>
            <a:r>
              <a:t>Power-to-Gas</a:t>
            </a:r>
          </a:p>
        </p:txBody>
      </p:sp>
      <p:pic>
        <p:nvPicPr>
          <p:cNvPr id="199" name="Grafik 3" descr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586" y="186422"/>
            <a:ext cx="866429" cy="724514"/>
          </a:xfrm>
          <a:prstGeom prst="rect">
            <a:avLst/>
          </a:prstGeom>
          <a:ln w="12700">
            <a:miter lim="400000"/>
          </a:ln>
        </p:spPr>
      </p:pic>
      <p:sp>
        <p:nvSpPr>
          <p:cNvPr id="200" name="Foliennummernplatzhalter 7"/>
          <p:cNvSpPr txBox="1">
            <a:spLocks noGrp="1"/>
          </p:cNvSpPr>
          <p:nvPr>
            <p:ph type="sldNum" sz="quarter" idx="2"/>
          </p:nvPr>
        </p:nvSpPr>
        <p:spPr>
          <a:xfrm>
            <a:off x="8253005" y="6406785"/>
            <a:ext cx="262345" cy="26425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12</a:t>
            </a:fld>
            <a:endParaRPr/>
          </a:p>
        </p:txBody>
      </p:sp>
      <p:sp>
        <p:nvSpPr>
          <p:cNvPr id="201" name="Textfeld 2"/>
          <p:cNvSpPr txBox="1"/>
          <p:nvPr/>
        </p:nvSpPr>
        <p:spPr>
          <a:xfrm>
            <a:off x="499996" y="5668981"/>
            <a:ext cx="7395159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r>
              <a:t>Figure X: Power-to-Gas concepts</a:t>
            </a:r>
          </a:p>
        </p:txBody>
      </p:sp>
      <p:pic>
        <p:nvPicPr>
          <p:cNvPr id="202" name="Picture 2" descr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276" y="1189018"/>
            <a:ext cx="8235447" cy="446422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Fußzeilenplatzhalter 4"/>
          <p:cNvSpPr txBox="1"/>
          <p:nvPr/>
        </p:nvSpPr>
        <p:spPr>
          <a:xfrm>
            <a:off x="411741" y="6357572"/>
            <a:ext cx="2994662" cy="442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r>
              <a:t>Rocket Science // Moritz, Kai, Annabelle, Lennart, Christian</a:t>
            </a:r>
          </a:p>
        </p:txBody>
      </p:sp>
      <p:sp>
        <p:nvSpPr>
          <p:cNvPr id="205" name="Titel 1"/>
          <p:cNvSpPr txBox="1">
            <a:spLocks noGrp="1"/>
          </p:cNvSpPr>
          <p:nvPr>
            <p:ph type="title"/>
          </p:nvPr>
        </p:nvSpPr>
        <p:spPr>
          <a:xfrm>
            <a:off x="1403648" y="333375"/>
            <a:ext cx="5898852" cy="561975"/>
          </a:xfrm>
          <a:prstGeom prst="rect">
            <a:avLst/>
          </a:prstGeom>
        </p:spPr>
        <p:txBody>
          <a:bodyPr/>
          <a:lstStyle/>
          <a:p>
            <a:r>
              <a:t>Batteries</a:t>
            </a:r>
          </a:p>
        </p:txBody>
      </p:sp>
      <p:sp>
        <p:nvSpPr>
          <p:cNvPr id="206" name="Inhaltsplatzhalter 2"/>
          <p:cNvSpPr txBox="1">
            <a:spLocks noGrp="1"/>
          </p:cNvSpPr>
          <p:nvPr>
            <p:ph type="body" idx="1"/>
          </p:nvPr>
        </p:nvSpPr>
        <p:spPr>
          <a:xfrm>
            <a:off x="392113" y="1198562"/>
            <a:ext cx="8356601" cy="4894263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</a:lstStyle>
          <a:p>
            <a:r>
              <a:t>Vanadium Redox Flow Battery</a:t>
            </a:r>
          </a:p>
        </p:txBody>
      </p:sp>
      <p:pic>
        <p:nvPicPr>
          <p:cNvPr id="207" name="Grafik 3" descr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586" y="186422"/>
            <a:ext cx="866429" cy="724514"/>
          </a:xfrm>
          <a:prstGeom prst="rect">
            <a:avLst/>
          </a:prstGeom>
          <a:ln w="12700">
            <a:miter lim="400000"/>
          </a:ln>
        </p:spPr>
      </p:pic>
      <p:sp>
        <p:nvSpPr>
          <p:cNvPr id="208" name="Foliennummernplatzhalter 5"/>
          <p:cNvSpPr txBox="1">
            <a:spLocks noGrp="1"/>
          </p:cNvSpPr>
          <p:nvPr>
            <p:ph type="sldNum" sz="quarter" idx="2"/>
          </p:nvPr>
        </p:nvSpPr>
        <p:spPr>
          <a:xfrm>
            <a:off x="8241694" y="6406785"/>
            <a:ext cx="273656" cy="26425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13</a:t>
            </a:fld>
            <a:endParaRPr/>
          </a:p>
        </p:txBody>
      </p:sp>
      <p:pic>
        <p:nvPicPr>
          <p:cNvPr id="209" name="Screenshot 2020-01-28 at 09.18.16.png" descr="Screenshot 2020-01-28 at 09.18.16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7854" y="1772263"/>
            <a:ext cx="6053218" cy="4234655"/>
          </a:xfrm>
          <a:prstGeom prst="rect">
            <a:avLst/>
          </a:prstGeom>
          <a:ln w="12700">
            <a:miter lim="400000"/>
          </a:ln>
        </p:spPr>
      </p:pic>
      <p:sp>
        <p:nvSpPr>
          <p:cNvPr id="210" name="Textfeld 2"/>
          <p:cNvSpPr txBox="1"/>
          <p:nvPr/>
        </p:nvSpPr>
        <p:spPr>
          <a:xfrm>
            <a:off x="947965" y="6018977"/>
            <a:ext cx="7280414" cy="239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1100"/>
            </a:pPr>
            <a:r>
              <a:t>Source: </a:t>
            </a:r>
            <a:r>
              <a:rPr u="sng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  <a:hlinkClick r:id="rId5"/>
              </a:rPr>
              <a:t>https://en.wikipedia.org/wiki/Vanadium_redox_battery#/media/File:Redox_Flow_Battery.jpg</a:t>
            </a: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Vanadium Redox Flow Batter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Vanadium Redox Flow Battery</a:t>
            </a:r>
          </a:p>
        </p:txBody>
      </p:sp>
      <p:sp>
        <p:nvSpPr>
          <p:cNvPr id="213" name="12,000-20,000 cycle life (90% capacity drop)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rPr dirty="0"/>
              <a:t>12,000-20,000 cycle life (90% capacity drop)</a:t>
            </a:r>
          </a:p>
          <a:p>
            <a:pPr>
              <a:buBlip>
                <a:blip r:embed="rId2"/>
              </a:buBlip>
            </a:pPr>
            <a:r>
              <a:rPr dirty="0"/>
              <a:t>330-970 €/kWh</a:t>
            </a:r>
          </a:p>
          <a:p>
            <a:pPr>
              <a:buBlip>
                <a:blip r:embed="rId2"/>
              </a:buBlip>
            </a:pPr>
            <a:r>
              <a:rPr dirty="0"/>
              <a:t>75% efficiency </a:t>
            </a:r>
          </a:p>
          <a:p>
            <a:pPr>
              <a:buBlip>
                <a:blip r:embed="rId2"/>
              </a:buBlip>
            </a:pPr>
            <a:endParaRPr dirty="0"/>
          </a:p>
          <a:p>
            <a:pPr>
              <a:buBlip>
                <a:blip r:embed="rId2"/>
              </a:buBlip>
            </a:pPr>
            <a:r>
              <a:rPr dirty="0"/>
              <a:t>Disadvantages</a:t>
            </a:r>
          </a:p>
          <a:p>
            <a:pPr lvl="1">
              <a:buSzPct val="70000"/>
              <a:buBlip>
                <a:blip r:embed="rId2"/>
              </a:buBlip>
            </a:pPr>
            <a:r>
              <a:rPr dirty="0"/>
              <a:t>Toxic chemicals</a:t>
            </a:r>
          </a:p>
          <a:p>
            <a:pPr lvl="1">
              <a:buSzPct val="70000"/>
              <a:buBlip>
                <a:blip r:embed="rId2"/>
              </a:buBlip>
            </a:pPr>
            <a:r>
              <a:rPr dirty="0"/>
              <a:t>Early stage in development</a:t>
            </a:r>
          </a:p>
          <a:p>
            <a:pPr lvl="1">
              <a:buSzPct val="70000"/>
              <a:buBlip>
                <a:blip r:embed="rId2"/>
              </a:buBlip>
            </a:pPr>
            <a:endParaRPr dirty="0"/>
          </a:p>
          <a:p>
            <a:pPr>
              <a:buBlip>
                <a:blip r:embed="rId2"/>
              </a:buBlip>
            </a:pPr>
            <a:r>
              <a:rPr dirty="0"/>
              <a:t>Advantages </a:t>
            </a:r>
          </a:p>
          <a:p>
            <a:pPr lvl="1">
              <a:buSzPct val="70000"/>
              <a:buBlip>
                <a:blip r:embed="rId2"/>
              </a:buBlip>
            </a:pPr>
            <a:r>
              <a:rPr dirty="0"/>
              <a:t>Power and energy are separated</a:t>
            </a:r>
          </a:p>
          <a:p>
            <a:pPr lvl="1">
              <a:buSzPct val="70000"/>
              <a:buBlip>
                <a:blip r:embed="rId2"/>
              </a:buBlip>
            </a:pPr>
            <a:r>
              <a:rPr dirty="0"/>
              <a:t>Discharge up to 20h</a:t>
            </a:r>
          </a:p>
        </p:txBody>
      </p:sp>
      <p:sp>
        <p:nvSpPr>
          <p:cNvPr id="21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14</a:t>
            </a:fld>
            <a:endParaRPr/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Fußzeilenplatzhalter 5"/>
          <p:cNvSpPr txBox="1"/>
          <p:nvPr/>
        </p:nvSpPr>
        <p:spPr>
          <a:xfrm>
            <a:off x="411741" y="6357572"/>
            <a:ext cx="2994662" cy="442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r>
              <a:t>Rocket Science // Moritz, Kai, Annabelle, Lennart, Christian</a:t>
            </a:r>
          </a:p>
        </p:txBody>
      </p:sp>
      <p:sp>
        <p:nvSpPr>
          <p:cNvPr id="217" name="Titel 1"/>
          <p:cNvSpPr txBox="1">
            <a:spLocks noGrp="1"/>
          </p:cNvSpPr>
          <p:nvPr>
            <p:ph type="title"/>
          </p:nvPr>
        </p:nvSpPr>
        <p:spPr>
          <a:xfrm>
            <a:off x="1403648" y="333375"/>
            <a:ext cx="5898852" cy="561975"/>
          </a:xfrm>
          <a:prstGeom prst="rect">
            <a:avLst/>
          </a:prstGeom>
        </p:spPr>
        <p:txBody>
          <a:bodyPr/>
          <a:lstStyle/>
          <a:p>
            <a:r>
              <a:t>Comparison</a:t>
            </a:r>
          </a:p>
        </p:txBody>
      </p:sp>
      <p:graphicFrame>
        <p:nvGraphicFramePr>
          <p:cNvPr id="218" name="Inhaltsplatzhalter 4"/>
          <p:cNvGraphicFramePr/>
          <p:nvPr/>
        </p:nvGraphicFramePr>
        <p:xfrm>
          <a:off x="392113" y="1198562"/>
          <a:ext cx="8356602" cy="4273265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13927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27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927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9276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9276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9276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71773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chemeClr val="accent3">
                              <a:lumOff val="44000"/>
                            </a:schemeClr>
                          </a:solidFill>
                        </a:rPr>
                        <a:t>Cost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chemeClr val="accent3">
                              <a:lumOff val="44000"/>
                            </a:schemeClr>
                          </a:solidFill>
                        </a:rPr>
                        <a:t>Efficiency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chemeClr val="accent3">
                              <a:lumOff val="44000"/>
                            </a:schemeClr>
                          </a:solidFill>
                        </a:rPr>
                        <a:t>Safety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chemeClr val="accent3">
                              <a:lumOff val="44000"/>
                            </a:schemeClr>
                          </a:solidFill>
                        </a:rPr>
                        <a:t>Scalability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chemeClr val="accent3">
                              <a:lumOff val="44000"/>
                            </a:schemeClr>
                          </a:solidFill>
                        </a:rPr>
                        <a:t>Technical feasibility</a:t>
                      </a: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1773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Vehicle to grid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>
                          <a:solidFill>
                            <a:srgbClr val="FF0000"/>
                          </a:solidFill>
                        </a:rPr>
                        <a:t>- - -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>
                          <a:solidFill>
                            <a:srgbClr val="00B050"/>
                          </a:solidFill>
                        </a:rPr>
                        <a:t>+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>
                          <a:solidFill>
                            <a:srgbClr val="00B050"/>
                          </a:solidFill>
                        </a:rPr>
                        <a:t>+ + +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>
                          <a:solidFill>
                            <a:srgbClr val="FF0000"/>
                          </a:solidFill>
                        </a:rPr>
                        <a:t>- -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>
                          <a:solidFill>
                            <a:srgbClr val="FF0000"/>
                          </a:solidFill>
                        </a:rPr>
                        <a:t>- - -</a:t>
                      </a: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1773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Pumped storage hydropower 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>
                          <a:solidFill>
                            <a:srgbClr val="00B050"/>
                          </a:solidFill>
                        </a:rPr>
                        <a:t>+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>
                          <a:solidFill>
                            <a:srgbClr val="00B050"/>
                          </a:solidFill>
                        </a:rPr>
                        <a:t>+ + +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>
                          <a:solidFill>
                            <a:srgbClr val="00B050"/>
                          </a:solidFill>
                        </a:rPr>
                        <a:t>+ + 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>
                          <a:solidFill>
                            <a:srgbClr val="00B050"/>
                          </a:solidFill>
                        </a:rPr>
                        <a:t>+ +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>
                          <a:solidFill>
                            <a:srgbClr val="FF0000"/>
                          </a:solidFill>
                        </a:rPr>
                        <a:t>- -</a:t>
                      </a: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1773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Hydrogen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>
                          <a:solidFill>
                            <a:srgbClr val="FF0000"/>
                          </a:solidFill>
                        </a:rPr>
                        <a:t>- -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>
                          <a:solidFill>
                            <a:srgbClr val="FF0000"/>
                          </a:solidFill>
                        </a:rPr>
                        <a:t>- - -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>
                          <a:solidFill>
                            <a:srgbClr val="00B050"/>
                          </a:solidFill>
                        </a:rPr>
                        <a:t>+ +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>
                          <a:solidFill>
                            <a:srgbClr val="00B050"/>
                          </a:solidFill>
                        </a:rPr>
                        <a:t>+ + +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>
                          <a:solidFill>
                            <a:srgbClr val="00B050"/>
                          </a:solidFill>
                        </a:rPr>
                        <a:t>+ + +</a:t>
                      </a: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71773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Power-to-Gas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>
                          <a:solidFill>
                            <a:srgbClr val="FF0000"/>
                          </a:solidFill>
                        </a:rPr>
                        <a:t>- -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>
                          <a:solidFill>
                            <a:srgbClr val="00B050"/>
                          </a:solidFill>
                        </a:rPr>
                        <a:t>+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>
                          <a:solidFill>
                            <a:srgbClr val="00B050"/>
                          </a:solidFill>
                        </a:rPr>
                        <a:t>+ +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>
                          <a:solidFill>
                            <a:srgbClr val="00B050"/>
                          </a:solidFill>
                        </a:rPr>
                        <a:t>+ + +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>
                          <a:solidFill>
                            <a:srgbClr val="00B050"/>
                          </a:solidFill>
                        </a:rPr>
                        <a:t>+ + +</a:t>
                      </a: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71773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Batteries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>
                          <a:solidFill>
                            <a:srgbClr val="00B050"/>
                          </a:solidFill>
                        </a:rPr>
                        <a:t>+ + +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>
                          <a:solidFill>
                            <a:srgbClr val="00B050"/>
                          </a:solidFill>
                        </a:rPr>
                        <a:t>+ +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>
                          <a:solidFill>
                            <a:srgbClr val="00B050"/>
                          </a:solidFill>
                        </a:rPr>
                        <a:t>+ +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>
                          <a:solidFill>
                            <a:srgbClr val="00B050"/>
                          </a:solidFill>
                        </a:rPr>
                        <a:t>+ + +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>
                          <a:solidFill>
                            <a:srgbClr val="00B050"/>
                          </a:solidFill>
                        </a:rPr>
                        <a:t>+ +</a:t>
                      </a: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219" name="Grafik 3" descr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586" y="186422"/>
            <a:ext cx="866429" cy="724514"/>
          </a:xfrm>
          <a:prstGeom prst="rect">
            <a:avLst/>
          </a:prstGeom>
          <a:ln w="12700">
            <a:miter lim="400000"/>
          </a:ln>
        </p:spPr>
      </p:pic>
      <p:sp>
        <p:nvSpPr>
          <p:cNvPr id="220" name="Foliennummernplatzhalter 6"/>
          <p:cNvSpPr txBox="1">
            <a:spLocks noGrp="1"/>
          </p:cNvSpPr>
          <p:nvPr>
            <p:ph type="sldNum" sz="quarter" idx="2"/>
          </p:nvPr>
        </p:nvSpPr>
        <p:spPr>
          <a:xfrm>
            <a:off x="8241694" y="6406785"/>
            <a:ext cx="273656" cy="26425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15</a:t>
            </a:fld>
            <a:endParaRPr/>
          </a:p>
        </p:txBody>
      </p:sp>
      <p:sp>
        <p:nvSpPr>
          <p:cNvPr id="221" name="Gerader Verbinder 7"/>
          <p:cNvSpPr/>
          <p:nvPr/>
        </p:nvSpPr>
        <p:spPr>
          <a:xfrm>
            <a:off x="392112" y="1198562"/>
            <a:ext cx="1371577" cy="646262"/>
          </a:xfrm>
          <a:prstGeom prst="line">
            <a:avLst/>
          </a:prstGeom>
          <a:ln>
            <a:solidFill>
              <a:schemeClr val="accent3">
                <a:lumOff val="44000"/>
              </a:schemeClr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22" name="Textfeld 8"/>
          <p:cNvSpPr txBox="1"/>
          <p:nvPr/>
        </p:nvSpPr>
        <p:spPr>
          <a:xfrm>
            <a:off x="961470" y="1192708"/>
            <a:ext cx="916674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b="1">
                <a:solidFill>
                  <a:schemeClr val="accent3">
                    <a:lumOff val="44000"/>
                  </a:schemeClr>
                </a:solidFill>
              </a:defRPr>
            </a:lvl1pPr>
          </a:lstStyle>
          <a:p>
            <a:r>
              <a:t>Criteria</a:t>
            </a:r>
          </a:p>
        </p:txBody>
      </p:sp>
      <p:sp>
        <p:nvSpPr>
          <p:cNvPr id="223" name="Textfeld 9"/>
          <p:cNvSpPr txBox="1"/>
          <p:nvPr/>
        </p:nvSpPr>
        <p:spPr>
          <a:xfrm>
            <a:off x="378191" y="1536465"/>
            <a:ext cx="1424153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b="1">
                <a:solidFill>
                  <a:schemeClr val="accent3">
                    <a:lumOff val="44000"/>
                  </a:schemeClr>
                </a:solidFill>
              </a:defRPr>
            </a:lvl1pPr>
          </a:lstStyle>
          <a:p>
            <a:r>
              <a:t>Systems</a:t>
            </a:r>
          </a:p>
        </p:txBody>
      </p:sp>
      <p:sp>
        <p:nvSpPr>
          <p:cNvPr id="224" name="Textfeld 2"/>
          <p:cNvSpPr txBox="1"/>
          <p:nvPr/>
        </p:nvSpPr>
        <p:spPr>
          <a:xfrm>
            <a:off x="437833" y="5434569"/>
            <a:ext cx="8031796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r>
              <a:t>Table 1: Comparison between energy storage systems</a:t>
            </a: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Fußzeilenplatzhalter 4"/>
          <p:cNvSpPr txBox="1"/>
          <p:nvPr/>
        </p:nvSpPr>
        <p:spPr>
          <a:xfrm>
            <a:off x="411741" y="6357572"/>
            <a:ext cx="2994662" cy="442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r>
              <a:t>Rocket Science // Moritz, Kai, Annabelle, Lennart, Christian</a:t>
            </a:r>
          </a:p>
        </p:txBody>
      </p:sp>
      <p:sp>
        <p:nvSpPr>
          <p:cNvPr id="227" name="Titel 1"/>
          <p:cNvSpPr txBox="1">
            <a:spLocks noGrp="1"/>
          </p:cNvSpPr>
          <p:nvPr>
            <p:ph type="title"/>
          </p:nvPr>
        </p:nvSpPr>
        <p:spPr>
          <a:xfrm>
            <a:off x="1403648" y="333375"/>
            <a:ext cx="5898852" cy="561975"/>
          </a:xfrm>
          <a:prstGeom prst="rect">
            <a:avLst/>
          </a:prstGeom>
        </p:spPr>
        <p:txBody>
          <a:bodyPr/>
          <a:lstStyle/>
          <a:p>
            <a:r>
              <a:t>Conclusion</a:t>
            </a:r>
          </a:p>
        </p:txBody>
      </p:sp>
      <p:sp>
        <p:nvSpPr>
          <p:cNvPr id="228" name="Inhaltsplatzhalter 2"/>
          <p:cNvSpPr txBox="1">
            <a:spLocks noGrp="1"/>
          </p:cNvSpPr>
          <p:nvPr>
            <p:ph type="body" idx="1"/>
          </p:nvPr>
        </p:nvSpPr>
        <p:spPr>
          <a:xfrm>
            <a:off x="392113" y="1198562"/>
            <a:ext cx="8356601" cy="4894263"/>
          </a:xfrm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Various technologies technically feasible and scalable</a:t>
            </a:r>
          </a:p>
          <a:p>
            <a:pPr>
              <a:buBlip>
                <a:blip r:embed="rId2"/>
              </a:buBlip>
            </a:pPr>
            <a:r>
              <a:t>Overall best solution </a:t>
            </a:r>
            <a:r>
              <a:rPr>
                <a:latin typeface="Wingdings"/>
                <a:ea typeface="Wingdings"/>
                <a:cs typeface="Wingdings"/>
                <a:sym typeface="Wingdings"/>
              </a:rPr>
              <a:t></a:t>
            </a:r>
            <a:r>
              <a:t> </a:t>
            </a:r>
            <a:r>
              <a:rPr b="1" u="sng"/>
              <a:t>Battery storage</a:t>
            </a:r>
          </a:p>
        </p:txBody>
      </p:sp>
      <p:pic>
        <p:nvPicPr>
          <p:cNvPr id="229" name="Grafik 3" descr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586" y="186422"/>
            <a:ext cx="866429" cy="724514"/>
          </a:xfrm>
          <a:prstGeom prst="rect">
            <a:avLst/>
          </a:prstGeom>
          <a:ln w="12700">
            <a:miter lim="400000"/>
          </a:ln>
        </p:spPr>
      </p:pic>
      <p:sp>
        <p:nvSpPr>
          <p:cNvPr id="230" name="Foliennummernplatzhalter 5"/>
          <p:cNvSpPr txBox="1">
            <a:spLocks noGrp="1"/>
          </p:cNvSpPr>
          <p:nvPr>
            <p:ph type="sldNum" sz="quarter" idx="2"/>
          </p:nvPr>
        </p:nvSpPr>
        <p:spPr>
          <a:xfrm>
            <a:off x="8241694" y="6406785"/>
            <a:ext cx="273656" cy="26425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16</a:t>
            </a:fld>
            <a:endParaRPr/>
          </a:p>
        </p:txBody>
      </p:sp>
      <p:pic>
        <p:nvPicPr>
          <p:cNvPr id="231" name="Grafik 6" descr="Grafik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5417" y="2150872"/>
            <a:ext cx="6609992" cy="3508565"/>
          </a:xfrm>
          <a:prstGeom prst="rect">
            <a:avLst/>
          </a:prstGeom>
          <a:ln w="12700">
            <a:miter lim="400000"/>
          </a:ln>
        </p:spPr>
      </p:pic>
      <p:pic>
        <p:nvPicPr>
          <p:cNvPr id="232" name="Picture 2" descr="Picture 2"/>
          <p:cNvPicPr>
            <a:picLocks noChangeAspect="1"/>
          </p:cNvPicPr>
          <p:nvPr/>
        </p:nvPicPr>
        <p:blipFill>
          <a:blip r:embed="rId5">
            <a:alphaModFix amt="35000"/>
          </a:blip>
          <a:stretch>
            <a:fillRect/>
          </a:stretch>
        </p:blipFill>
        <p:spPr>
          <a:xfrm>
            <a:off x="1691680" y="2285334"/>
            <a:ext cx="1368153" cy="1368153"/>
          </a:xfrm>
          <a:prstGeom prst="rect">
            <a:avLst/>
          </a:prstGeom>
          <a:ln w="12700">
            <a:miter lim="400000"/>
          </a:ln>
        </p:spPr>
      </p:pic>
      <p:pic>
        <p:nvPicPr>
          <p:cNvPr id="233" name="Picture 2" descr="Picture 2"/>
          <p:cNvPicPr>
            <a:picLocks noChangeAspect="1"/>
          </p:cNvPicPr>
          <p:nvPr/>
        </p:nvPicPr>
        <p:blipFill>
          <a:blip r:embed="rId5">
            <a:alphaModFix amt="35000"/>
          </a:blip>
          <a:stretch>
            <a:fillRect/>
          </a:stretch>
        </p:blipFill>
        <p:spPr>
          <a:xfrm>
            <a:off x="3779911" y="2060848"/>
            <a:ext cx="1474578" cy="1368152"/>
          </a:xfrm>
          <a:prstGeom prst="rect">
            <a:avLst/>
          </a:prstGeom>
          <a:ln w="12700">
            <a:miter lim="400000"/>
          </a:ln>
        </p:spPr>
      </p:pic>
      <p:pic>
        <p:nvPicPr>
          <p:cNvPr id="234" name="Picture 2" descr="Picture 2"/>
          <p:cNvPicPr>
            <a:picLocks noChangeAspect="1"/>
          </p:cNvPicPr>
          <p:nvPr/>
        </p:nvPicPr>
        <p:blipFill>
          <a:blip r:embed="rId5">
            <a:alphaModFix amt="35000"/>
          </a:blip>
          <a:stretch>
            <a:fillRect/>
          </a:stretch>
        </p:blipFill>
        <p:spPr>
          <a:xfrm>
            <a:off x="6030400" y="2420888"/>
            <a:ext cx="1368153" cy="1368153"/>
          </a:xfrm>
          <a:prstGeom prst="rect">
            <a:avLst/>
          </a:prstGeom>
          <a:ln w="12700">
            <a:miter lim="400000"/>
          </a:ln>
        </p:spPr>
      </p:pic>
      <p:pic>
        <p:nvPicPr>
          <p:cNvPr id="235" name="Picture 2" descr="Picture 2"/>
          <p:cNvPicPr>
            <a:picLocks noChangeAspect="1"/>
          </p:cNvPicPr>
          <p:nvPr/>
        </p:nvPicPr>
        <p:blipFill>
          <a:blip r:embed="rId5">
            <a:alphaModFix amt="35000"/>
          </a:blip>
          <a:stretch>
            <a:fillRect/>
          </a:stretch>
        </p:blipFill>
        <p:spPr>
          <a:xfrm>
            <a:off x="5948005" y="4247912"/>
            <a:ext cx="1532943" cy="1541654"/>
          </a:xfrm>
          <a:prstGeom prst="rect">
            <a:avLst/>
          </a:prstGeom>
          <a:ln w="12700">
            <a:miter lim="400000"/>
          </a:ln>
        </p:spPr>
      </p:pic>
      <p:sp>
        <p:nvSpPr>
          <p:cNvPr id="236" name="Ellipse 9"/>
          <p:cNvSpPr/>
          <p:nvPr/>
        </p:nvSpPr>
        <p:spPr>
          <a:xfrm>
            <a:off x="1479581" y="4048149"/>
            <a:ext cx="1792349" cy="1699153"/>
          </a:xfrm>
          <a:prstGeom prst="ellipse">
            <a:avLst/>
          </a:prstGeom>
          <a:ln w="25400">
            <a:solidFill>
              <a:srgbClr val="FF0000"/>
            </a:solidFill>
          </a:ln>
        </p:spPr>
        <p:txBody>
          <a:bodyPr lIns="45719" rIns="45719" anchor="ctr"/>
          <a:lstStyle/>
          <a:p>
            <a:pPr algn="ctr"/>
            <a:endParaRPr/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Fußzeilenplatzhalter 4"/>
          <p:cNvSpPr txBox="1"/>
          <p:nvPr/>
        </p:nvSpPr>
        <p:spPr>
          <a:xfrm>
            <a:off x="411741" y="6357572"/>
            <a:ext cx="2994662" cy="442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r>
              <a:t>Rocket Science // Moritz, Kai, Annabelle, Lennart, Christian</a:t>
            </a:r>
          </a:p>
        </p:txBody>
      </p:sp>
      <p:sp>
        <p:nvSpPr>
          <p:cNvPr id="239" name="Titel 1"/>
          <p:cNvSpPr txBox="1">
            <a:spLocks noGrp="1"/>
          </p:cNvSpPr>
          <p:nvPr>
            <p:ph type="title"/>
          </p:nvPr>
        </p:nvSpPr>
        <p:spPr>
          <a:xfrm>
            <a:off x="1403648" y="333375"/>
            <a:ext cx="5898852" cy="561975"/>
          </a:xfrm>
          <a:prstGeom prst="rect">
            <a:avLst/>
          </a:prstGeom>
        </p:spPr>
        <p:txBody>
          <a:bodyPr/>
          <a:lstStyle/>
          <a:p>
            <a:r>
              <a:t>Recommendations</a:t>
            </a:r>
          </a:p>
        </p:txBody>
      </p:sp>
      <p:sp>
        <p:nvSpPr>
          <p:cNvPr id="240" name="Inhaltsplatzhalter 2"/>
          <p:cNvSpPr txBox="1">
            <a:spLocks noGrp="1"/>
          </p:cNvSpPr>
          <p:nvPr>
            <p:ph type="body" idx="1"/>
          </p:nvPr>
        </p:nvSpPr>
        <p:spPr>
          <a:xfrm>
            <a:off x="392113" y="1198562"/>
            <a:ext cx="8356601" cy="4894263"/>
          </a:xfrm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Construction of Battery Storage Facilities as soon as possible</a:t>
            </a:r>
          </a:p>
          <a:p>
            <a:pPr>
              <a:buBlip>
                <a:blip r:embed="rId2"/>
              </a:buBlip>
            </a:pPr>
            <a:r>
              <a:t>Best </a:t>
            </a:r>
            <a:r>
              <a:rPr i="1"/>
              <a:t>current</a:t>
            </a:r>
            <a:r>
              <a:t> solution</a:t>
            </a:r>
          </a:p>
          <a:p>
            <a:pPr>
              <a:buBlip>
                <a:blip r:embed="rId2"/>
              </a:buBlip>
            </a:pPr>
            <a:r>
              <a:t>Rapid developments into Hydrogen could substitute Batteries in the future</a:t>
            </a:r>
          </a:p>
        </p:txBody>
      </p:sp>
      <p:pic>
        <p:nvPicPr>
          <p:cNvPr id="241" name="Grafik 3" descr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586" y="186422"/>
            <a:ext cx="866429" cy="724514"/>
          </a:xfrm>
          <a:prstGeom prst="rect">
            <a:avLst/>
          </a:prstGeom>
          <a:ln w="12700">
            <a:miter lim="400000"/>
          </a:ln>
        </p:spPr>
      </p:pic>
      <p:sp>
        <p:nvSpPr>
          <p:cNvPr id="242" name="Foliennummernplatzhalter 5"/>
          <p:cNvSpPr txBox="1">
            <a:spLocks noGrp="1"/>
          </p:cNvSpPr>
          <p:nvPr>
            <p:ph type="sldNum" sz="quarter" idx="2"/>
          </p:nvPr>
        </p:nvSpPr>
        <p:spPr>
          <a:xfrm>
            <a:off x="8241694" y="6406785"/>
            <a:ext cx="273656" cy="26425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17</a:t>
            </a:fld>
            <a:endParaRPr/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Fußzeilenplatzhalter 6"/>
          <p:cNvSpPr txBox="1"/>
          <p:nvPr/>
        </p:nvSpPr>
        <p:spPr>
          <a:xfrm>
            <a:off x="411741" y="6357572"/>
            <a:ext cx="2994662" cy="442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r>
              <a:t>Rocket Science // Moritz, Kai, Annabelle, Lennart, Christian</a:t>
            </a:r>
          </a:p>
        </p:txBody>
      </p:sp>
      <p:sp>
        <p:nvSpPr>
          <p:cNvPr id="116" name="Inhaltsplatzhalter 2"/>
          <p:cNvSpPr txBox="1"/>
          <p:nvPr/>
        </p:nvSpPr>
        <p:spPr>
          <a:xfrm>
            <a:off x="586192" y="1174460"/>
            <a:ext cx="8356601" cy="42043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marL="342900" indent="-342900">
              <a:spcBef>
                <a:spcPts val="500"/>
              </a:spcBef>
              <a:buSzPct val="70000"/>
              <a:buBlip>
                <a:blip r:embed="rId2"/>
              </a:buBlip>
              <a:defRPr sz="2400"/>
            </a:pPr>
            <a:endParaRPr/>
          </a:p>
          <a:p>
            <a:pPr marL="342900" indent="-342900">
              <a:spcBef>
                <a:spcPts val="500"/>
              </a:spcBef>
              <a:buSzPct val="70000"/>
              <a:buBlip>
                <a:blip r:embed="rId2"/>
              </a:buBlip>
              <a:defRPr sz="2400"/>
            </a:pPr>
            <a:endParaRPr/>
          </a:p>
          <a:p>
            <a:pPr marL="342900" indent="-342900">
              <a:spcBef>
                <a:spcPts val="500"/>
              </a:spcBef>
              <a:buSzPct val="70000"/>
              <a:buBlip>
                <a:blip r:embed="rId2"/>
              </a:buBlip>
              <a:defRPr sz="2400"/>
            </a:pPr>
            <a:endParaRPr/>
          </a:p>
          <a:p>
            <a:pPr>
              <a:spcBef>
                <a:spcPts val="500"/>
              </a:spcBef>
              <a:defRPr sz="2400"/>
            </a:pPr>
            <a:endParaRPr/>
          </a:p>
          <a:p>
            <a:pPr marL="342900" indent="-342900">
              <a:spcBef>
                <a:spcPts val="500"/>
              </a:spcBef>
              <a:buSzPct val="70000"/>
              <a:buBlip>
                <a:blip r:embed="rId2"/>
              </a:buBlip>
              <a:defRPr sz="2400"/>
            </a:pPr>
            <a:endParaRPr/>
          </a:p>
          <a:p>
            <a:pPr marL="342900" indent="-342900">
              <a:spcBef>
                <a:spcPts val="500"/>
              </a:spcBef>
              <a:buSzPct val="70000"/>
              <a:buBlip>
                <a:blip r:embed="rId2"/>
              </a:buBlip>
              <a:defRPr sz="2400"/>
            </a:pPr>
            <a:endParaRPr/>
          </a:p>
          <a:p>
            <a:pPr marL="342900" indent="-342900">
              <a:spcBef>
                <a:spcPts val="500"/>
              </a:spcBef>
              <a:buSzPct val="70000"/>
              <a:buBlip>
                <a:blip r:embed="rId2"/>
              </a:buBlip>
              <a:defRPr sz="2400"/>
            </a:pPr>
            <a:endParaRPr/>
          </a:p>
          <a:p>
            <a:pPr>
              <a:spcBef>
                <a:spcPts val="500"/>
              </a:spcBef>
              <a:defRPr sz="2400"/>
            </a:pPr>
            <a:endParaRPr/>
          </a:p>
          <a:p>
            <a:pPr marL="342900" indent="-342900">
              <a:spcBef>
                <a:spcPts val="500"/>
              </a:spcBef>
              <a:buSzPct val="70000"/>
              <a:buBlip>
                <a:blip r:embed="rId2"/>
              </a:buBlip>
              <a:defRPr sz="2400"/>
            </a:pPr>
            <a:r>
              <a:t>Power production is inconsistent</a:t>
            </a:r>
          </a:p>
          <a:p>
            <a:pPr marL="342900" indent="-342900">
              <a:spcBef>
                <a:spcPts val="500"/>
              </a:spcBef>
              <a:buSzPct val="70000"/>
              <a:buBlip>
                <a:blip r:embed="rId2"/>
              </a:buBlip>
              <a:defRPr sz="2400"/>
            </a:pPr>
            <a:r>
              <a:t>Excess energy is generated</a:t>
            </a:r>
          </a:p>
        </p:txBody>
      </p:sp>
      <p:sp>
        <p:nvSpPr>
          <p:cNvPr id="117" name="Titel 3"/>
          <p:cNvSpPr txBox="1">
            <a:spLocks noGrp="1"/>
          </p:cNvSpPr>
          <p:nvPr>
            <p:ph type="title"/>
          </p:nvPr>
        </p:nvSpPr>
        <p:spPr>
          <a:xfrm>
            <a:off x="1403648" y="333375"/>
            <a:ext cx="5898852" cy="561975"/>
          </a:xfrm>
          <a:prstGeom prst="rect">
            <a:avLst/>
          </a:prstGeom>
        </p:spPr>
        <p:txBody>
          <a:bodyPr/>
          <a:lstStyle/>
          <a:p>
            <a:r>
              <a:t>Problem</a:t>
            </a:r>
          </a:p>
        </p:txBody>
      </p:sp>
      <p:sp>
        <p:nvSpPr>
          <p:cNvPr id="118" name="Inhaltsplatzhalter 4"/>
          <p:cNvSpPr txBox="1">
            <a:spLocks noGrp="1"/>
          </p:cNvSpPr>
          <p:nvPr>
            <p:ph type="body" idx="1"/>
          </p:nvPr>
        </p:nvSpPr>
        <p:spPr>
          <a:xfrm>
            <a:off x="392113" y="1198562"/>
            <a:ext cx="8356601" cy="4894263"/>
          </a:xfrm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endParaRPr/>
          </a:p>
        </p:txBody>
      </p:sp>
      <p:pic>
        <p:nvPicPr>
          <p:cNvPr id="119" name="Grafik 5" descr="Grafik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586" y="186422"/>
            <a:ext cx="866429" cy="724514"/>
          </a:xfrm>
          <a:prstGeom prst="rect">
            <a:avLst/>
          </a:prstGeom>
          <a:ln w="12700">
            <a:miter lim="400000"/>
          </a:ln>
        </p:spPr>
      </p:pic>
      <p:sp>
        <p:nvSpPr>
          <p:cNvPr id="120" name="Foliennummernplatzhalter 7"/>
          <p:cNvSpPr txBox="1">
            <a:spLocks noGrp="1"/>
          </p:cNvSpPr>
          <p:nvPr>
            <p:ph type="sldNum" sz="quarter" idx="2"/>
          </p:nvPr>
        </p:nvSpPr>
        <p:spPr>
          <a:xfrm>
            <a:off x="8326452" y="6406785"/>
            <a:ext cx="188899" cy="26425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</a:t>
            </a:fld>
            <a:endParaRPr/>
          </a:p>
        </p:txBody>
      </p:sp>
      <p:pic>
        <p:nvPicPr>
          <p:cNvPr id="121" name="Grafik 1" descr="Grafik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788" y="1195097"/>
            <a:ext cx="7371854" cy="2843894"/>
          </a:xfrm>
          <a:prstGeom prst="rect">
            <a:avLst/>
          </a:prstGeom>
          <a:ln w="12700">
            <a:miter lim="400000"/>
          </a:ln>
        </p:spPr>
      </p:pic>
      <p:sp>
        <p:nvSpPr>
          <p:cNvPr id="122" name="Textfeld 2"/>
          <p:cNvSpPr txBox="1"/>
          <p:nvPr/>
        </p:nvSpPr>
        <p:spPr>
          <a:xfrm>
            <a:off x="947965" y="6018977"/>
            <a:ext cx="7280414" cy="239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/>
            </a:lvl1pPr>
          </a:lstStyle>
          <a:p>
            <a:r>
              <a:t>Source: https://www.energy-charts.de/power.htm?source=wind-onshore&amp;year=2020&amp;week=3</a:t>
            </a:r>
          </a:p>
        </p:txBody>
      </p:sp>
      <p:sp>
        <p:nvSpPr>
          <p:cNvPr id="123" name="Textfeld 9"/>
          <p:cNvSpPr txBox="1"/>
          <p:nvPr/>
        </p:nvSpPr>
        <p:spPr>
          <a:xfrm>
            <a:off x="956845" y="4237265"/>
            <a:ext cx="7271534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r>
              <a:t>Figure 1: Peaks and lows of onshore wind power plants in Germany</a:t>
            </a:r>
          </a:p>
        </p:txBody>
      </p:sp>
      <p:sp>
        <p:nvSpPr>
          <p:cNvPr id="124" name="Textfeld 10"/>
          <p:cNvSpPr txBox="1"/>
          <p:nvPr/>
        </p:nvSpPr>
        <p:spPr>
          <a:xfrm rot="16200000">
            <a:off x="-26932" y="2158517"/>
            <a:ext cx="1490505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200"/>
            </a:lvl1pPr>
          </a:lstStyle>
          <a:p>
            <a:r>
              <a:t>Power (MWh)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Fußzeilenplatzhalter 3"/>
          <p:cNvSpPr txBox="1"/>
          <p:nvPr/>
        </p:nvSpPr>
        <p:spPr>
          <a:xfrm>
            <a:off x="411741" y="6357572"/>
            <a:ext cx="2994662" cy="442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r>
              <a:t>Rocket Science // Moritz, Kai, Annabelle, Lennart, Christian</a:t>
            </a:r>
          </a:p>
        </p:txBody>
      </p:sp>
      <p:sp>
        <p:nvSpPr>
          <p:cNvPr id="127" name="Inhaltsplatzhalter 2"/>
          <p:cNvSpPr txBox="1">
            <a:spLocks noGrp="1"/>
          </p:cNvSpPr>
          <p:nvPr>
            <p:ph type="body" idx="1"/>
          </p:nvPr>
        </p:nvSpPr>
        <p:spPr>
          <a:xfrm>
            <a:off x="392113" y="1198562"/>
            <a:ext cx="8356601" cy="4894263"/>
          </a:xfrm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endParaRPr/>
          </a:p>
          <a:p>
            <a:pPr>
              <a:buBlip>
                <a:blip r:embed="rId2"/>
              </a:buBlip>
            </a:pPr>
            <a:endParaRPr/>
          </a:p>
          <a:p>
            <a:pPr>
              <a:buBlip>
                <a:blip r:embed="rId2"/>
              </a:buBlip>
            </a:pPr>
            <a:endParaRPr/>
          </a:p>
          <a:p>
            <a:pPr>
              <a:buBlip>
                <a:blip r:embed="rId2"/>
              </a:buBlip>
            </a:pPr>
            <a:endParaRPr/>
          </a:p>
          <a:p>
            <a:pPr marL="0" indent="0">
              <a:buSzTx/>
              <a:buNone/>
            </a:pPr>
            <a:endParaRPr/>
          </a:p>
          <a:p>
            <a:pPr>
              <a:buBlip>
                <a:blip r:embed="rId2"/>
              </a:buBlip>
            </a:pPr>
            <a:endParaRPr/>
          </a:p>
          <a:p>
            <a:pPr>
              <a:buBlip>
                <a:blip r:embed="rId2"/>
              </a:buBlip>
            </a:pPr>
            <a:endParaRPr/>
          </a:p>
          <a:p>
            <a:pPr marL="0" indent="0">
              <a:buSzTx/>
              <a:buNone/>
            </a:pPr>
            <a:endParaRPr/>
          </a:p>
          <a:p>
            <a:pPr marL="0" indent="0" algn="ctr">
              <a:buSzTx/>
              <a:buNone/>
            </a:pPr>
            <a:endParaRPr/>
          </a:p>
          <a:p>
            <a:pPr marL="0" indent="0" algn="ctr">
              <a:buSzTx/>
              <a:buNone/>
            </a:pPr>
            <a:r>
              <a:t>Possible solution?</a:t>
            </a:r>
          </a:p>
          <a:p>
            <a:pPr marL="0" indent="0" algn="ctr">
              <a:buSzTx/>
              <a:buNone/>
            </a:pPr>
            <a:r>
              <a:t>Which system fits best?</a:t>
            </a:r>
          </a:p>
        </p:txBody>
      </p:sp>
      <p:sp>
        <p:nvSpPr>
          <p:cNvPr id="128" name="Titel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Energy storage systems</a:t>
            </a:r>
          </a:p>
        </p:txBody>
      </p:sp>
      <p:sp>
        <p:nvSpPr>
          <p:cNvPr id="129" name="Foliennummernplatzhalter 4"/>
          <p:cNvSpPr txBox="1">
            <a:spLocks noGrp="1"/>
          </p:cNvSpPr>
          <p:nvPr>
            <p:ph type="sldNum" sz="quarter" idx="2"/>
          </p:nvPr>
        </p:nvSpPr>
        <p:spPr>
          <a:xfrm>
            <a:off x="8326452" y="6406785"/>
            <a:ext cx="188899" cy="26425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</a:t>
            </a:fld>
            <a:endParaRPr/>
          </a:p>
        </p:txBody>
      </p:sp>
      <p:grpSp>
        <p:nvGrpSpPr>
          <p:cNvPr id="132" name="Ellipse 6"/>
          <p:cNvGrpSpPr/>
          <p:nvPr/>
        </p:nvGrpSpPr>
        <p:grpSpPr>
          <a:xfrm>
            <a:off x="3555200" y="2811395"/>
            <a:ext cx="2030423" cy="1475252"/>
            <a:chOff x="0" y="0"/>
            <a:chExt cx="2030421" cy="1475250"/>
          </a:xfrm>
        </p:grpSpPr>
        <p:sp>
          <p:nvSpPr>
            <p:cNvPr id="130" name="Oval"/>
            <p:cNvSpPr/>
            <p:nvPr/>
          </p:nvSpPr>
          <p:spPr>
            <a:xfrm>
              <a:off x="0" y="-1"/>
              <a:ext cx="2030422" cy="1475252"/>
            </a:xfrm>
            <a:prstGeom prst="ellipse">
              <a:avLst/>
            </a:prstGeom>
            <a:solidFill>
              <a:schemeClr val="accent1"/>
            </a:solidFill>
            <a:ln w="25400" cap="flat">
              <a:solidFill>
                <a:srgbClr val="006D5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800" b="1">
                  <a:solidFill>
                    <a:schemeClr val="accent3">
                      <a:lumOff val="44000"/>
                    </a:schemeClr>
                  </a:solidFill>
                </a:defRPr>
              </a:pPr>
              <a:endParaRPr/>
            </a:p>
          </p:txBody>
        </p:sp>
        <p:sp>
          <p:nvSpPr>
            <p:cNvPr id="131" name="Excess energy"/>
            <p:cNvSpPr txBox="1"/>
            <p:nvPr/>
          </p:nvSpPr>
          <p:spPr>
            <a:xfrm>
              <a:off x="343067" y="291321"/>
              <a:ext cx="1344287" cy="8926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800" b="1">
                  <a:solidFill>
                    <a:schemeClr val="accent3">
                      <a:lumOff val="44000"/>
                    </a:schemeClr>
                  </a:solidFill>
                </a:defRPr>
              </a:lvl1pPr>
            </a:lstStyle>
            <a:p>
              <a:r>
                <a:t>Excess energy</a:t>
              </a:r>
            </a:p>
          </p:txBody>
        </p:sp>
      </p:grpSp>
      <p:sp>
        <p:nvSpPr>
          <p:cNvPr id="133" name="Gerade Verbindung mit Pfeil 8"/>
          <p:cNvSpPr/>
          <p:nvPr/>
        </p:nvSpPr>
        <p:spPr>
          <a:xfrm flipH="1" flipV="1">
            <a:off x="2702523" y="2465857"/>
            <a:ext cx="955394" cy="723223"/>
          </a:xfrm>
          <a:prstGeom prst="line">
            <a:avLst/>
          </a:prstGeom>
          <a:ln>
            <a:solidFill>
              <a:srgbClr val="00937F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136" name="Ellipse 9"/>
          <p:cNvGrpSpPr/>
          <p:nvPr/>
        </p:nvGrpSpPr>
        <p:grpSpPr>
          <a:xfrm>
            <a:off x="1441045" y="1482453"/>
            <a:ext cx="1477915" cy="1152130"/>
            <a:chOff x="0" y="0"/>
            <a:chExt cx="1477914" cy="1152128"/>
          </a:xfrm>
        </p:grpSpPr>
        <p:sp>
          <p:nvSpPr>
            <p:cNvPr id="134" name="Oval"/>
            <p:cNvSpPr/>
            <p:nvPr/>
          </p:nvSpPr>
          <p:spPr>
            <a:xfrm>
              <a:off x="-1" y="-1"/>
              <a:ext cx="1477916" cy="1152130"/>
            </a:xfrm>
            <a:prstGeom prst="ellipse">
              <a:avLst/>
            </a:prstGeom>
            <a:solidFill>
              <a:schemeClr val="accent1"/>
            </a:solidFill>
            <a:ln w="25400" cap="flat">
              <a:solidFill>
                <a:srgbClr val="006D5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chemeClr val="accent3">
                      <a:lumOff val="44000"/>
                    </a:schemeClr>
                  </a:solidFill>
                </a:defRPr>
              </a:pPr>
              <a:endParaRPr/>
            </a:p>
          </p:txBody>
        </p:sp>
        <p:sp>
          <p:nvSpPr>
            <p:cNvPr id="135" name="Power-to-Gas"/>
            <p:cNvSpPr txBox="1"/>
            <p:nvPr/>
          </p:nvSpPr>
          <p:spPr>
            <a:xfrm>
              <a:off x="262155" y="267383"/>
              <a:ext cx="953604" cy="6173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b="1">
                  <a:solidFill>
                    <a:schemeClr val="accent3">
                      <a:lumOff val="44000"/>
                    </a:schemeClr>
                  </a:solidFill>
                </a:defRPr>
              </a:lvl1pPr>
            </a:lstStyle>
            <a:p>
              <a:r>
                <a:t>Power-to-Gas</a:t>
              </a:r>
            </a:p>
          </p:txBody>
        </p:sp>
      </p:grpSp>
      <p:grpSp>
        <p:nvGrpSpPr>
          <p:cNvPr id="139" name="Ellipse 16"/>
          <p:cNvGrpSpPr/>
          <p:nvPr/>
        </p:nvGrpSpPr>
        <p:grpSpPr>
          <a:xfrm>
            <a:off x="3830304" y="1198562"/>
            <a:ext cx="1477915" cy="1152129"/>
            <a:chOff x="0" y="0"/>
            <a:chExt cx="1477914" cy="1152128"/>
          </a:xfrm>
        </p:grpSpPr>
        <p:sp>
          <p:nvSpPr>
            <p:cNvPr id="137" name="Oval"/>
            <p:cNvSpPr/>
            <p:nvPr/>
          </p:nvSpPr>
          <p:spPr>
            <a:xfrm>
              <a:off x="-1" y="-1"/>
              <a:ext cx="1477916" cy="1152130"/>
            </a:xfrm>
            <a:prstGeom prst="ellipse">
              <a:avLst/>
            </a:prstGeom>
            <a:solidFill>
              <a:schemeClr val="accent1"/>
            </a:solidFill>
            <a:ln w="25400" cap="flat">
              <a:solidFill>
                <a:srgbClr val="006D5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b="1">
                  <a:solidFill>
                    <a:schemeClr val="accent3">
                      <a:lumOff val="44000"/>
                    </a:schemeClr>
                  </a:solidFill>
                </a:defRPr>
              </a:pPr>
              <a:endParaRPr/>
            </a:p>
          </p:txBody>
        </p:sp>
        <p:sp>
          <p:nvSpPr>
            <p:cNvPr id="138" name="Vehicle to grid"/>
            <p:cNvSpPr txBox="1"/>
            <p:nvPr/>
          </p:nvSpPr>
          <p:spPr>
            <a:xfrm>
              <a:off x="262155" y="267383"/>
              <a:ext cx="953604" cy="6173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b="1">
                  <a:solidFill>
                    <a:schemeClr val="accent3">
                      <a:lumOff val="44000"/>
                    </a:schemeClr>
                  </a:solidFill>
                </a:defRPr>
              </a:lvl1pPr>
            </a:lstStyle>
            <a:p>
              <a:r>
                <a:t>Vehicle to grid</a:t>
              </a:r>
            </a:p>
          </p:txBody>
        </p:sp>
      </p:grpSp>
      <p:grpSp>
        <p:nvGrpSpPr>
          <p:cNvPr id="142" name="Ellipse 17"/>
          <p:cNvGrpSpPr/>
          <p:nvPr/>
        </p:nvGrpSpPr>
        <p:grpSpPr>
          <a:xfrm>
            <a:off x="6230790" y="1635535"/>
            <a:ext cx="1477916" cy="1152129"/>
            <a:chOff x="0" y="0"/>
            <a:chExt cx="1477914" cy="1152128"/>
          </a:xfrm>
        </p:grpSpPr>
        <p:sp>
          <p:nvSpPr>
            <p:cNvPr id="140" name="Oval"/>
            <p:cNvSpPr/>
            <p:nvPr/>
          </p:nvSpPr>
          <p:spPr>
            <a:xfrm>
              <a:off x="-1" y="-1"/>
              <a:ext cx="1477916" cy="1152130"/>
            </a:xfrm>
            <a:prstGeom prst="ellipse">
              <a:avLst/>
            </a:prstGeom>
            <a:solidFill>
              <a:schemeClr val="accent1"/>
            </a:solidFill>
            <a:ln w="25400" cap="flat">
              <a:solidFill>
                <a:srgbClr val="006D5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b="1">
                  <a:solidFill>
                    <a:schemeClr val="accent3">
                      <a:lumOff val="44000"/>
                    </a:schemeClr>
                  </a:solidFill>
                </a:defRPr>
              </a:pPr>
              <a:endParaRPr/>
            </a:p>
          </p:txBody>
        </p:sp>
        <p:sp>
          <p:nvSpPr>
            <p:cNvPr id="141" name="Hydrogen"/>
            <p:cNvSpPr txBox="1"/>
            <p:nvPr/>
          </p:nvSpPr>
          <p:spPr>
            <a:xfrm>
              <a:off x="262155" y="267383"/>
              <a:ext cx="953604" cy="6173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b="1">
                  <a:solidFill>
                    <a:schemeClr val="accent3">
                      <a:lumOff val="44000"/>
                    </a:schemeClr>
                  </a:solidFill>
                </a:defRPr>
              </a:lvl1pPr>
            </a:lstStyle>
            <a:p>
              <a:r>
                <a:t>Hydrogen</a:t>
              </a:r>
            </a:p>
          </p:txBody>
        </p:sp>
      </p:grpSp>
      <p:grpSp>
        <p:nvGrpSpPr>
          <p:cNvPr id="145" name="Ellipse 19"/>
          <p:cNvGrpSpPr/>
          <p:nvPr/>
        </p:nvGrpSpPr>
        <p:grpSpPr>
          <a:xfrm>
            <a:off x="1441045" y="3590101"/>
            <a:ext cx="1477915" cy="1152129"/>
            <a:chOff x="0" y="0"/>
            <a:chExt cx="1477914" cy="1152128"/>
          </a:xfrm>
        </p:grpSpPr>
        <p:sp>
          <p:nvSpPr>
            <p:cNvPr id="143" name="Oval"/>
            <p:cNvSpPr/>
            <p:nvPr/>
          </p:nvSpPr>
          <p:spPr>
            <a:xfrm>
              <a:off x="-1" y="-1"/>
              <a:ext cx="1477916" cy="1152130"/>
            </a:xfrm>
            <a:prstGeom prst="ellipse">
              <a:avLst/>
            </a:prstGeom>
            <a:solidFill>
              <a:schemeClr val="accent1"/>
            </a:solidFill>
            <a:ln w="25400" cap="flat">
              <a:solidFill>
                <a:srgbClr val="006D5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b="1">
                  <a:solidFill>
                    <a:schemeClr val="accent3">
                      <a:lumOff val="44000"/>
                    </a:schemeClr>
                  </a:solidFill>
                </a:defRPr>
              </a:pPr>
              <a:endParaRPr/>
            </a:p>
          </p:txBody>
        </p:sp>
        <p:sp>
          <p:nvSpPr>
            <p:cNvPr id="144" name="Battery storage system"/>
            <p:cNvSpPr txBox="1"/>
            <p:nvPr/>
          </p:nvSpPr>
          <p:spPr>
            <a:xfrm>
              <a:off x="262155" y="134033"/>
              <a:ext cx="953604" cy="8840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b="1">
                  <a:solidFill>
                    <a:schemeClr val="accent3">
                      <a:lumOff val="44000"/>
                    </a:schemeClr>
                  </a:solidFill>
                </a:defRPr>
              </a:lvl1pPr>
            </a:lstStyle>
            <a:p>
              <a:r>
                <a:t>Battery storage system</a:t>
              </a:r>
            </a:p>
          </p:txBody>
        </p:sp>
      </p:grpSp>
      <p:sp>
        <p:nvSpPr>
          <p:cNvPr id="146" name="Gerade Verbindung mit Pfeil 21"/>
          <p:cNvSpPr/>
          <p:nvPr/>
        </p:nvSpPr>
        <p:spPr>
          <a:xfrm flipH="1">
            <a:off x="2918958" y="3830560"/>
            <a:ext cx="717863" cy="335606"/>
          </a:xfrm>
          <a:prstGeom prst="line">
            <a:avLst/>
          </a:prstGeom>
          <a:ln>
            <a:solidFill>
              <a:srgbClr val="00937F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53" name="Gerade Verbindung mit Pfeil 23"/>
          <p:cNvSpPr/>
          <p:nvPr/>
        </p:nvSpPr>
        <p:spPr>
          <a:xfrm>
            <a:off x="4569643" y="2363391"/>
            <a:ext cx="283" cy="4353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ln>
            <a:solidFill>
              <a:srgbClr val="00937F"/>
            </a:solidFill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148" name="Gerade Verbindung mit Pfeil 25"/>
          <p:cNvSpPr/>
          <p:nvPr/>
        </p:nvSpPr>
        <p:spPr>
          <a:xfrm flipV="1">
            <a:off x="5486086" y="2618937"/>
            <a:ext cx="961141" cy="570143"/>
          </a:xfrm>
          <a:prstGeom prst="line">
            <a:avLst/>
          </a:prstGeom>
          <a:ln>
            <a:solidFill>
              <a:srgbClr val="00937F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49" name="Gerade Verbindung mit Pfeil 27"/>
          <p:cNvSpPr/>
          <p:nvPr/>
        </p:nvSpPr>
        <p:spPr>
          <a:xfrm>
            <a:off x="5308217" y="3933055"/>
            <a:ext cx="853278" cy="387301"/>
          </a:xfrm>
          <a:prstGeom prst="line">
            <a:avLst/>
          </a:prstGeom>
          <a:ln>
            <a:solidFill>
              <a:srgbClr val="00937F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152" name="Ellipse 18"/>
          <p:cNvGrpSpPr/>
          <p:nvPr/>
        </p:nvGrpSpPr>
        <p:grpSpPr>
          <a:xfrm>
            <a:off x="6161494" y="3667080"/>
            <a:ext cx="1616505" cy="1306551"/>
            <a:chOff x="0" y="0"/>
            <a:chExt cx="1616504" cy="1306549"/>
          </a:xfrm>
        </p:grpSpPr>
        <p:sp>
          <p:nvSpPr>
            <p:cNvPr id="150" name="Oval"/>
            <p:cNvSpPr/>
            <p:nvPr/>
          </p:nvSpPr>
          <p:spPr>
            <a:xfrm>
              <a:off x="-1" y="0"/>
              <a:ext cx="1616506" cy="1306550"/>
            </a:xfrm>
            <a:prstGeom prst="ellipse">
              <a:avLst/>
            </a:prstGeom>
            <a:solidFill>
              <a:schemeClr val="accent1"/>
            </a:solidFill>
            <a:ln w="25400" cap="flat">
              <a:solidFill>
                <a:srgbClr val="006D5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b="1">
                  <a:solidFill>
                    <a:schemeClr val="accent3">
                      <a:lumOff val="44000"/>
                    </a:schemeClr>
                  </a:solidFill>
                </a:defRPr>
              </a:pPr>
              <a:endParaRPr/>
            </a:p>
          </p:txBody>
        </p:sp>
        <p:sp>
          <p:nvSpPr>
            <p:cNvPr id="151" name="Pumped storage hydropower"/>
            <p:cNvSpPr txBox="1"/>
            <p:nvPr/>
          </p:nvSpPr>
          <p:spPr>
            <a:xfrm>
              <a:off x="282451" y="77893"/>
              <a:ext cx="1051602" cy="11507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b="1">
                  <a:solidFill>
                    <a:schemeClr val="accent3">
                      <a:lumOff val="44000"/>
                    </a:schemeClr>
                  </a:solidFill>
                </a:defRPr>
              </a:lvl1pPr>
            </a:lstStyle>
            <a:p>
              <a:r>
                <a:t>Pumped storage hydropower</a:t>
              </a:r>
            </a:p>
          </p:txBody>
        </p:sp>
      </p:grp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A2A302-2BD7-45F4-BCA9-52997D80F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Criteria</a:t>
            </a:r>
            <a:r>
              <a:rPr lang="de-DE" dirty="0"/>
              <a:t> 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A870EE4-436B-408F-A131-97C5FAC6BA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Cost</a:t>
            </a:r>
            <a:r>
              <a:rPr lang="de-DE" dirty="0"/>
              <a:t> </a:t>
            </a:r>
          </a:p>
          <a:p>
            <a:r>
              <a:rPr lang="de-DE" dirty="0"/>
              <a:t>Efficiency </a:t>
            </a:r>
          </a:p>
          <a:p>
            <a:r>
              <a:rPr lang="de-DE" dirty="0" err="1"/>
              <a:t>Scalability</a:t>
            </a:r>
            <a:r>
              <a:rPr lang="de-DE" dirty="0"/>
              <a:t> </a:t>
            </a:r>
          </a:p>
          <a:p>
            <a:r>
              <a:rPr lang="de-DE" dirty="0" err="1"/>
              <a:t>Safety</a:t>
            </a:r>
            <a:endParaRPr lang="de-DE" dirty="0"/>
          </a:p>
          <a:p>
            <a:r>
              <a:rPr lang="de-DE" dirty="0"/>
              <a:t>Technical </a:t>
            </a:r>
            <a:r>
              <a:rPr lang="de-DE" dirty="0" err="1"/>
              <a:t>Feasibility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70222448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Fußzeilenplatzhalter 4"/>
          <p:cNvSpPr txBox="1"/>
          <p:nvPr/>
        </p:nvSpPr>
        <p:spPr>
          <a:xfrm>
            <a:off x="411741" y="6357572"/>
            <a:ext cx="2994662" cy="442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r>
              <a:t>Rocket Science // Moritz, Kai, Annabelle, Lennart, Christian</a:t>
            </a:r>
          </a:p>
        </p:txBody>
      </p:sp>
      <p:sp>
        <p:nvSpPr>
          <p:cNvPr id="156" name="Titel 1"/>
          <p:cNvSpPr txBox="1">
            <a:spLocks noGrp="1"/>
          </p:cNvSpPr>
          <p:nvPr>
            <p:ph type="title"/>
          </p:nvPr>
        </p:nvSpPr>
        <p:spPr>
          <a:xfrm>
            <a:off x="1403648" y="333375"/>
            <a:ext cx="5898852" cy="561975"/>
          </a:xfrm>
          <a:prstGeom prst="rect">
            <a:avLst/>
          </a:prstGeom>
        </p:spPr>
        <p:txBody>
          <a:bodyPr/>
          <a:lstStyle/>
          <a:p>
            <a:r>
              <a:t>Vehicle to grid</a:t>
            </a:r>
          </a:p>
        </p:txBody>
      </p:sp>
      <p:pic>
        <p:nvPicPr>
          <p:cNvPr id="157" name="Grafik 3" descr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586" y="186422"/>
            <a:ext cx="866429" cy="724514"/>
          </a:xfrm>
          <a:prstGeom prst="rect">
            <a:avLst/>
          </a:prstGeom>
          <a:ln w="12700">
            <a:miter lim="400000"/>
          </a:ln>
        </p:spPr>
      </p:pic>
      <p:sp>
        <p:nvSpPr>
          <p:cNvPr id="158" name="Foliennummernplatzhalter 5"/>
          <p:cNvSpPr txBox="1">
            <a:spLocks noGrp="1"/>
          </p:cNvSpPr>
          <p:nvPr>
            <p:ph type="sldNum" sz="quarter" idx="2"/>
          </p:nvPr>
        </p:nvSpPr>
        <p:spPr>
          <a:xfrm>
            <a:off x="8326452" y="6406785"/>
            <a:ext cx="188899" cy="26425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5</a:t>
            </a:fld>
            <a:endParaRPr/>
          </a:p>
        </p:txBody>
      </p:sp>
      <p:pic>
        <p:nvPicPr>
          <p:cNvPr id="159" name="Inhaltsplatzhalter 10" descr="Inhaltsplatzhalter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700" y="2664618"/>
            <a:ext cx="6829425" cy="196215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Fußzeilenplatzhalter 3"/>
          <p:cNvSpPr txBox="1"/>
          <p:nvPr/>
        </p:nvSpPr>
        <p:spPr>
          <a:xfrm>
            <a:off x="411741" y="6357572"/>
            <a:ext cx="2994662" cy="442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r>
              <a:t>Rocket Science // Moritz, Kai, Annabelle, Lennart, Christian</a:t>
            </a:r>
          </a:p>
        </p:txBody>
      </p:sp>
      <p:sp>
        <p:nvSpPr>
          <p:cNvPr id="162" name="Titel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Vehicle to grid</a:t>
            </a:r>
          </a:p>
        </p:txBody>
      </p:sp>
      <p:pic>
        <p:nvPicPr>
          <p:cNvPr id="163" name="Inhaltsplatzhalter 6" descr="Inhaltsplatzhalter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2675" y="4844384"/>
            <a:ext cx="3003359" cy="2013617"/>
          </a:xfrm>
          <a:prstGeom prst="rect">
            <a:avLst/>
          </a:prstGeom>
          <a:ln w="12700">
            <a:miter lim="400000"/>
          </a:ln>
        </p:spPr>
      </p:pic>
      <p:sp>
        <p:nvSpPr>
          <p:cNvPr id="164" name="Foliennummernplatzhalter 4"/>
          <p:cNvSpPr txBox="1">
            <a:spLocks noGrp="1"/>
          </p:cNvSpPr>
          <p:nvPr>
            <p:ph type="sldNum" sz="quarter" idx="2"/>
          </p:nvPr>
        </p:nvSpPr>
        <p:spPr>
          <a:xfrm>
            <a:off x="8326452" y="6406785"/>
            <a:ext cx="188899" cy="26425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6</a:t>
            </a:fld>
            <a:endParaRPr/>
          </a:p>
        </p:txBody>
      </p:sp>
      <p:pic>
        <p:nvPicPr>
          <p:cNvPr id="165" name="Grafik 8" descr="Grafik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9871" y="4847597"/>
            <a:ext cx="1908612" cy="2013617"/>
          </a:xfrm>
          <a:prstGeom prst="rect">
            <a:avLst/>
          </a:prstGeom>
          <a:ln w="12700">
            <a:miter lim="400000"/>
          </a:ln>
        </p:spPr>
      </p:pic>
      <p:pic>
        <p:nvPicPr>
          <p:cNvPr id="166" name="Grafik 10" descr="Grafik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9944" y="1014590"/>
            <a:ext cx="5412643" cy="3710555"/>
          </a:xfrm>
          <a:prstGeom prst="rect">
            <a:avLst/>
          </a:prstGeom>
          <a:ln w="12700">
            <a:miter lim="400000"/>
          </a:ln>
        </p:spPr>
      </p:pic>
      <p:pic>
        <p:nvPicPr>
          <p:cNvPr id="167" name="Grafik 12" descr="Grafik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9840" y="1014590"/>
            <a:ext cx="3367602" cy="371055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Fußzeilenplatzhalter 3"/>
          <p:cNvSpPr txBox="1"/>
          <p:nvPr/>
        </p:nvSpPr>
        <p:spPr>
          <a:xfrm>
            <a:off x="411741" y="6357572"/>
            <a:ext cx="2994662" cy="442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r>
              <a:t>Rocket Science // Moritz, Kai, Annabelle, Lennart, Christian</a:t>
            </a:r>
          </a:p>
        </p:txBody>
      </p:sp>
      <p:sp>
        <p:nvSpPr>
          <p:cNvPr id="170" name="Titel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Vehicle to grid</a:t>
            </a:r>
          </a:p>
        </p:txBody>
      </p:sp>
      <p:pic>
        <p:nvPicPr>
          <p:cNvPr id="171" name="Inhaltsplatzhalter 8" descr="Inhaltsplatzhalter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7054" y="1198562"/>
            <a:ext cx="5006717" cy="4894264"/>
          </a:xfrm>
          <a:prstGeom prst="rect">
            <a:avLst/>
          </a:prstGeom>
          <a:ln w="12700">
            <a:miter lim="400000"/>
          </a:ln>
        </p:spPr>
      </p:pic>
      <p:sp>
        <p:nvSpPr>
          <p:cNvPr id="172" name="Foliennummernplatzhalter 4"/>
          <p:cNvSpPr txBox="1">
            <a:spLocks noGrp="1"/>
          </p:cNvSpPr>
          <p:nvPr>
            <p:ph type="sldNum" sz="quarter" idx="2"/>
          </p:nvPr>
        </p:nvSpPr>
        <p:spPr>
          <a:xfrm>
            <a:off x="8326452" y="6406785"/>
            <a:ext cx="188899" cy="26425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7</a:t>
            </a:fld>
            <a:endParaRPr/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Fußzeilenplatzhalter 4"/>
          <p:cNvSpPr txBox="1"/>
          <p:nvPr/>
        </p:nvSpPr>
        <p:spPr>
          <a:xfrm>
            <a:off x="411741" y="6357572"/>
            <a:ext cx="2994662" cy="442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r>
              <a:t>Rocket Science // Moritz, Kai, Annabelle, Lennart, Christian</a:t>
            </a:r>
          </a:p>
        </p:txBody>
      </p:sp>
      <p:sp>
        <p:nvSpPr>
          <p:cNvPr id="175" name="Titel 1"/>
          <p:cNvSpPr txBox="1">
            <a:spLocks noGrp="1"/>
          </p:cNvSpPr>
          <p:nvPr>
            <p:ph type="title"/>
          </p:nvPr>
        </p:nvSpPr>
        <p:spPr>
          <a:xfrm>
            <a:off x="1403648" y="333375"/>
            <a:ext cx="5898852" cy="561975"/>
          </a:xfrm>
          <a:prstGeom prst="rect">
            <a:avLst/>
          </a:prstGeom>
        </p:spPr>
        <p:txBody>
          <a:bodyPr/>
          <a:lstStyle/>
          <a:p>
            <a:r>
              <a:rPr dirty="0"/>
              <a:t>Hydrogen as an energy storage system</a:t>
            </a:r>
          </a:p>
        </p:txBody>
      </p:sp>
      <p:pic>
        <p:nvPicPr>
          <p:cNvPr id="176" name="Inhaltsplatzhalter 7" descr="Inhaltsplatzhalter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725" y="1721643"/>
            <a:ext cx="7953375" cy="3848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7" name="Grafik 3" descr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586" y="186422"/>
            <a:ext cx="866429" cy="724514"/>
          </a:xfrm>
          <a:prstGeom prst="rect">
            <a:avLst/>
          </a:prstGeom>
          <a:ln w="12700">
            <a:miter lim="400000"/>
          </a:ln>
        </p:spPr>
      </p:pic>
      <p:sp>
        <p:nvSpPr>
          <p:cNvPr id="178" name="Foliennummernplatzhalter 5"/>
          <p:cNvSpPr txBox="1">
            <a:spLocks noGrp="1"/>
          </p:cNvSpPr>
          <p:nvPr>
            <p:ph type="sldNum" sz="quarter" idx="2"/>
          </p:nvPr>
        </p:nvSpPr>
        <p:spPr>
          <a:xfrm>
            <a:off x="8326452" y="6406785"/>
            <a:ext cx="188899" cy="26425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8</a:t>
            </a:fld>
            <a:endParaRPr/>
          </a:p>
        </p:txBody>
      </p:sp>
      <p:sp>
        <p:nvSpPr>
          <p:cNvPr id="179" name="Textfeld 2"/>
          <p:cNvSpPr txBox="1"/>
          <p:nvPr/>
        </p:nvSpPr>
        <p:spPr>
          <a:xfrm>
            <a:off x="947965" y="6018977"/>
            <a:ext cx="7280414" cy="3916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/>
            </a:lvl1pPr>
          </a:lstStyle>
          <a:p>
            <a:r>
              <a:t>Source:https://www.researchgate.net/figure/Topology-of-hydrogen-storage-system-electrolyser-storage-vessel-and-fuel-cell-after_fig1_311679888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e-DE" dirty="0"/>
              <a:t>Hydrogen </a:t>
            </a:r>
            <a:r>
              <a:rPr lang="de-DE" dirty="0" err="1"/>
              <a:t>as</a:t>
            </a:r>
            <a:r>
              <a:rPr lang="de-DE" dirty="0"/>
              <a:t> an </a:t>
            </a:r>
            <a:r>
              <a:rPr lang="de-DE" dirty="0" err="1"/>
              <a:t>energy</a:t>
            </a:r>
            <a:r>
              <a:rPr lang="de-DE" dirty="0"/>
              <a:t> </a:t>
            </a:r>
            <a:r>
              <a:rPr lang="de-DE" dirty="0" err="1"/>
              <a:t>storage</a:t>
            </a:r>
            <a:r>
              <a:rPr lang="de-DE" dirty="0"/>
              <a:t> </a:t>
            </a:r>
            <a:r>
              <a:rPr lang="de-DE" dirty="0" err="1"/>
              <a:t>system</a:t>
            </a:r>
            <a:endParaRPr dirty="0"/>
          </a:p>
        </p:txBody>
      </p:sp>
      <p:sp>
        <p:nvSpPr>
          <p:cNvPr id="182" name="Body"/>
          <p:cNvSpPr txBox="1">
            <a:spLocks noGrp="1"/>
          </p:cNvSpPr>
          <p:nvPr>
            <p:ph type="body" sz="half" idx="1"/>
          </p:nvPr>
        </p:nvSpPr>
        <p:spPr>
          <a:xfrm>
            <a:off x="392113" y="1198562"/>
            <a:ext cx="8396287" cy="4894264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Blip>
                <a:blip r:embed="rId2"/>
              </a:buBlip>
            </a:pPr>
            <a:r>
              <a:rPr lang="de-DE" sz="2400" dirty="0"/>
              <a:t>Lifecycle: 30 </a:t>
            </a:r>
            <a:r>
              <a:rPr lang="de-DE" sz="2400" dirty="0" err="1"/>
              <a:t>to</a:t>
            </a:r>
            <a:r>
              <a:rPr lang="de-DE" sz="2400" dirty="0"/>
              <a:t> 45 </a:t>
            </a:r>
            <a:r>
              <a:rPr lang="de-DE" sz="2400" dirty="0" err="1"/>
              <a:t>years</a:t>
            </a:r>
            <a:endParaRPr lang="de-DE" sz="2400" dirty="0"/>
          </a:p>
          <a:p>
            <a:pPr>
              <a:buBlip>
                <a:blip r:embed="rId2"/>
              </a:buBlip>
            </a:pPr>
            <a:r>
              <a:rPr lang="de-DE" sz="2400" dirty="0"/>
              <a:t>45% </a:t>
            </a:r>
            <a:r>
              <a:rPr lang="de-DE" sz="2400" dirty="0" err="1"/>
              <a:t>round</a:t>
            </a:r>
            <a:r>
              <a:rPr lang="de-DE" sz="2400" dirty="0"/>
              <a:t>-trip </a:t>
            </a:r>
            <a:r>
              <a:rPr lang="de-DE" sz="2400" dirty="0" err="1"/>
              <a:t>efficiency</a:t>
            </a:r>
            <a:endParaRPr lang="de-DE" sz="2400" dirty="0"/>
          </a:p>
          <a:p>
            <a:pPr>
              <a:buBlip>
                <a:blip r:embed="rId2"/>
              </a:buBlip>
            </a:pPr>
            <a:endParaRPr lang="de-DE" sz="2400" dirty="0"/>
          </a:p>
          <a:p>
            <a:pPr>
              <a:buBlip>
                <a:blip r:embed="rId2"/>
              </a:buBlip>
            </a:pPr>
            <a:r>
              <a:rPr lang="de-DE" sz="2400" dirty="0" err="1"/>
              <a:t>Disadvantages</a:t>
            </a:r>
            <a:endParaRPr lang="de-DE" sz="2400" dirty="0"/>
          </a:p>
          <a:p>
            <a:pPr lvl="1"/>
            <a:r>
              <a:rPr lang="de-DE" sz="2400" dirty="0" err="1"/>
              <a:t>Costly</a:t>
            </a:r>
            <a:endParaRPr lang="de-DE" sz="2400" dirty="0"/>
          </a:p>
          <a:p>
            <a:pPr lvl="1"/>
            <a:r>
              <a:rPr lang="de-DE" sz="2400" dirty="0" err="1"/>
              <a:t>Inefficient</a:t>
            </a:r>
            <a:endParaRPr lang="de-DE" sz="2400" dirty="0"/>
          </a:p>
          <a:p>
            <a:pPr lvl="1"/>
            <a:endParaRPr lang="de-DE" sz="2400" dirty="0"/>
          </a:p>
          <a:p>
            <a:pPr>
              <a:buBlip>
                <a:blip r:embed="rId2"/>
              </a:buBlip>
            </a:pPr>
            <a:r>
              <a:rPr lang="de-DE" sz="2400" dirty="0"/>
              <a:t>Advantages</a:t>
            </a:r>
          </a:p>
          <a:p>
            <a:pPr lvl="1"/>
            <a:r>
              <a:rPr lang="de-DE" sz="2400" dirty="0"/>
              <a:t>Power and Energy </a:t>
            </a:r>
            <a:r>
              <a:rPr lang="de-DE" sz="2400" dirty="0" err="1"/>
              <a:t>are</a:t>
            </a:r>
            <a:r>
              <a:rPr lang="de-DE" sz="2400" dirty="0"/>
              <a:t> </a:t>
            </a:r>
            <a:r>
              <a:rPr lang="de-DE" sz="2400" dirty="0" err="1"/>
              <a:t>independtly</a:t>
            </a:r>
            <a:r>
              <a:rPr lang="de-DE" sz="2400" dirty="0"/>
              <a:t> </a:t>
            </a:r>
            <a:r>
              <a:rPr lang="de-DE" sz="2400" dirty="0" err="1"/>
              <a:t>scalable</a:t>
            </a:r>
            <a:endParaRPr lang="de-DE" sz="2400" dirty="0"/>
          </a:p>
          <a:p>
            <a:pPr lvl="1"/>
            <a:r>
              <a:rPr lang="de-DE" sz="2400" dirty="0"/>
              <a:t>Hydrogen </a:t>
            </a:r>
            <a:r>
              <a:rPr lang="de-DE" sz="2400" dirty="0" err="1"/>
              <a:t>production</a:t>
            </a:r>
            <a:r>
              <a:rPr lang="de-DE" sz="2400" dirty="0"/>
              <a:t> </a:t>
            </a:r>
            <a:r>
              <a:rPr lang="de-DE" sz="2400" dirty="0" err="1"/>
              <a:t>enables</a:t>
            </a:r>
            <a:r>
              <a:rPr lang="de-DE" sz="2400" dirty="0"/>
              <a:t> </a:t>
            </a:r>
            <a:r>
              <a:rPr lang="de-DE" sz="2400" dirty="0" err="1"/>
              <a:t>further</a:t>
            </a:r>
            <a:r>
              <a:rPr lang="de-DE" sz="2400" dirty="0"/>
              <a:t> </a:t>
            </a:r>
            <a:r>
              <a:rPr lang="de-DE" sz="2400" dirty="0" err="1"/>
              <a:t>usage</a:t>
            </a:r>
            <a:endParaRPr lang="de-DE" sz="2400" dirty="0"/>
          </a:p>
          <a:p>
            <a:pPr lvl="1"/>
            <a:endParaRPr lang="de-DE" dirty="0"/>
          </a:p>
          <a:p>
            <a:pPr>
              <a:buBlip>
                <a:blip r:embed="rId2"/>
              </a:buBlip>
            </a:pPr>
            <a:endParaRPr dirty="0"/>
          </a:p>
        </p:txBody>
      </p:sp>
      <p:sp>
        <p:nvSpPr>
          <p:cNvPr id="18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26452" y="6406785"/>
            <a:ext cx="188898" cy="26425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9</a:t>
            </a:fld>
            <a:endParaRPr/>
          </a:p>
        </p:txBody>
      </p:sp>
      <p:sp>
        <p:nvSpPr>
          <p:cNvPr id="184" name="Titel 1"/>
          <p:cNvSpPr txBox="1"/>
          <p:nvPr/>
        </p:nvSpPr>
        <p:spPr>
          <a:xfrm>
            <a:off x="1403648" y="333375"/>
            <a:ext cx="5898852" cy="5619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b">
            <a:normAutofit/>
          </a:bodyPr>
          <a:lstStyle>
            <a:lvl1pPr>
              <a:defRPr sz="2400" b="1"/>
            </a:lvl1pPr>
          </a:lstStyle>
          <a:p>
            <a:endParaRPr dirty="0"/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Standarddesign">
  <a:themeElements>
    <a:clrScheme name="Standarddesign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9682"/>
      </a:accent1>
      <a:accent2>
        <a:srgbClr val="4664AA"/>
      </a:accent2>
      <a:accent3>
        <a:srgbClr val="8F8F8F"/>
      </a:accent3>
      <a:accent4>
        <a:srgbClr val="707070"/>
      </a:accent4>
      <a:accent5>
        <a:srgbClr val="AAC9C1"/>
      </a:accent5>
      <a:accent6>
        <a:srgbClr val="3F5A9A"/>
      </a:accent6>
      <a:hlink>
        <a:srgbClr val="0000FF"/>
      </a:hlink>
      <a:folHlink>
        <a:srgbClr val="FF00FF"/>
      </a:folHlink>
    </a:clrScheme>
    <a:fontScheme name="Standarddesign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Standarddesign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>
            <a:lumOff val="44000"/>
          </a:schemeClr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Standarddesign">
  <a:themeElements>
    <a:clrScheme name="Standarddesign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9682"/>
      </a:accent1>
      <a:accent2>
        <a:srgbClr val="4664AA"/>
      </a:accent2>
      <a:accent3>
        <a:srgbClr val="8F8F8F"/>
      </a:accent3>
      <a:accent4>
        <a:srgbClr val="707070"/>
      </a:accent4>
      <a:accent5>
        <a:srgbClr val="AAC9C1"/>
      </a:accent5>
      <a:accent6>
        <a:srgbClr val="3F5A9A"/>
      </a:accent6>
      <a:hlink>
        <a:srgbClr val="0000FF"/>
      </a:hlink>
      <a:folHlink>
        <a:srgbClr val="FF00FF"/>
      </a:folHlink>
    </a:clrScheme>
    <a:fontScheme name="Standarddesign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Standarddesign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>
            <a:lumOff val="44000"/>
          </a:schemeClr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538</Words>
  <Application>Microsoft Office PowerPoint</Application>
  <PresentationFormat>Bildschirmpräsentation (4:3)</PresentationFormat>
  <Paragraphs>153</Paragraphs>
  <Slides>17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17</vt:i4>
      </vt:variant>
    </vt:vector>
  </HeadingPairs>
  <TitlesOfParts>
    <vt:vector size="20" baseType="lpstr">
      <vt:lpstr>Arial</vt:lpstr>
      <vt:lpstr>Wingdings</vt:lpstr>
      <vt:lpstr>Standarddesign</vt:lpstr>
      <vt:lpstr>PowerPoint-Präsentation</vt:lpstr>
      <vt:lpstr>Problem</vt:lpstr>
      <vt:lpstr>Energy storage systems</vt:lpstr>
      <vt:lpstr>Criteria </vt:lpstr>
      <vt:lpstr>Vehicle to grid</vt:lpstr>
      <vt:lpstr>Vehicle to grid</vt:lpstr>
      <vt:lpstr>Vehicle to grid</vt:lpstr>
      <vt:lpstr>Hydrogen as an energy storage system</vt:lpstr>
      <vt:lpstr>Hydrogen as an energy storage system</vt:lpstr>
      <vt:lpstr>Pumped storage hydropower</vt:lpstr>
      <vt:lpstr>Pumped storage hydropower</vt:lpstr>
      <vt:lpstr>Power-to-Gas</vt:lpstr>
      <vt:lpstr>Batteries</vt:lpstr>
      <vt:lpstr>Vanadium Redox Flow Battery</vt:lpstr>
      <vt:lpstr>Comparison</vt:lpstr>
      <vt:lpstr>Conclusion</vt:lpstr>
      <vt:lpstr>Recommendations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cp:lastModifiedBy>Moritz Gimpel-Henning</cp:lastModifiedBy>
  <cp:revision>1</cp:revision>
  <dcterms:modified xsi:type="dcterms:W3CDTF">2020-01-28T10:11:04Z</dcterms:modified>
</cp:coreProperties>
</file>